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notesSlides/notesSlide6.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57" r:id="rId3"/>
    <p:sldId id="324" r:id="rId4"/>
    <p:sldId id="268" r:id="rId5"/>
    <p:sldId id="277" r:id="rId6"/>
    <p:sldId id="278" r:id="rId7"/>
    <p:sldId id="280" r:id="rId8"/>
    <p:sldId id="279" r:id="rId9"/>
    <p:sldId id="281" r:id="rId10"/>
    <p:sldId id="275" r:id="rId11"/>
    <p:sldId id="274" r:id="rId12"/>
    <p:sldId id="302" r:id="rId13"/>
    <p:sldId id="303" r:id="rId14"/>
    <p:sldId id="273" r:id="rId15"/>
    <p:sldId id="276" r:id="rId16"/>
    <p:sldId id="283" r:id="rId17"/>
    <p:sldId id="285" r:id="rId18"/>
    <p:sldId id="286" r:id="rId19"/>
    <p:sldId id="287" r:id="rId20"/>
    <p:sldId id="288" r:id="rId21"/>
    <p:sldId id="290" r:id="rId22"/>
    <p:sldId id="289" r:id="rId23"/>
    <p:sldId id="322" r:id="rId24"/>
    <p:sldId id="332" r:id="rId25"/>
    <p:sldId id="323" r:id="rId26"/>
    <p:sldId id="328" r:id="rId27"/>
    <p:sldId id="325" r:id="rId28"/>
    <p:sldId id="326" r:id="rId29"/>
    <p:sldId id="327" r:id="rId30"/>
    <p:sldId id="312" r:id="rId31"/>
    <p:sldId id="313" r:id="rId32"/>
    <p:sldId id="314" r:id="rId33"/>
    <p:sldId id="315" r:id="rId34"/>
    <p:sldId id="292" r:id="rId35"/>
    <p:sldId id="295" r:id="rId36"/>
    <p:sldId id="304" r:id="rId37"/>
    <p:sldId id="305" r:id="rId38"/>
    <p:sldId id="306" r:id="rId39"/>
    <p:sldId id="308" r:id="rId40"/>
    <p:sldId id="299" r:id="rId41"/>
    <p:sldId id="307" r:id="rId42"/>
    <p:sldId id="309" r:id="rId43"/>
    <p:sldId id="317" r:id="rId44"/>
    <p:sldId id="319" r:id="rId45"/>
    <p:sldId id="331" r:id="rId46"/>
    <p:sldId id="318" r:id="rId47"/>
    <p:sldId id="320" r:id="rId48"/>
    <p:sldId id="321"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747775"/>
          </p15:clr>
        </p15:guide>
        <p15:guide id="2" pos="3863" userDrawn="1">
          <p15:clr>
            <a:srgbClr val="747775"/>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DE139-83CE-4FA3-8A66-57A82DF38138}" v="26" dt="2024-01-19T15:21:35.1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95953" autoAdjust="0"/>
  </p:normalViewPr>
  <p:slideViewPr>
    <p:cSldViewPr snapToGrid="0">
      <p:cViewPr varScale="1">
        <p:scale>
          <a:sx n="87" d="100"/>
          <a:sy n="87" d="100"/>
        </p:scale>
        <p:origin x="96" y="210"/>
      </p:cViewPr>
      <p:guideLst>
        <p:guide orient="horz" pos="2160"/>
        <p:guide pos="3863"/>
      </p:guideLst>
    </p:cSldViewPr>
  </p:slideViewPr>
  <p:outlineViewPr>
    <p:cViewPr>
      <p:scale>
        <a:sx n="33" d="100"/>
        <a:sy n="33" d="100"/>
      </p:scale>
      <p:origin x="0" y="-4860"/>
    </p:cViewPr>
  </p:outlineViewPr>
  <p:notesTextViewPr>
    <p:cViewPr>
      <p:scale>
        <a:sx n="1" d="1"/>
        <a:sy n="1" d="1"/>
      </p:scale>
      <p:origin x="0" y="0"/>
    </p:cViewPr>
  </p:notesTextViewPr>
  <p:sorterViewPr>
    <p:cViewPr>
      <p:scale>
        <a:sx n="100" d="100"/>
        <a:sy n="100" d="100"/>
      </p:scale>
      <p:origin x="0" y="-7944"/>
    </p:cViewPr>
  </p:sorterViewPr>
  <p:notesViewPr>
    <p:cSldViewPr snapToGrid="0" showGuides="1">
      <p:cViewPr varScale="1">
        <p:scale>
          <a:sx n="75" d="100"/>
          <a:sy n="75" d="100"/>
        </p:scale>
        <p:origin x="32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Lejeune" userId="c3238fb81f488f43" providerId="LiveId" clId="{EADDE139-83CE-4FA3-8A66-57A82DF38138}"/>
    <pc:docChg chg="undo custSel addSld delSld modSld sldOrd">
      <pc:chgData name="Valerie Lejeune" userId="c3238fb81f488f43" providerId="LiveId" clId="{EADDE139-83CE-4FA3-8A66-57A82DF38138}" dt="2024-01-19T15:32:38.242" v="2863" actId="179"/>
      <pc:docMkLst>
        <pc:docMk/>
      </pc:docMkLst>
      <pc:sldChg chg="modSp mod">
        <pc:chgData name="Valerie Lejeune" userId="c3238fb81f488f43" providerId="LiveId" clId="{EADDE139-83CE-4FA3-8A66-57A82DF38138}" dt="2024-01-18T17:26:03.459" v="362" actId="20577"/>
        <pc:sldMkLst>
          <pc:docMk/>
          <pc:sldMk cId="3270171022" sldId="280"/>
        </pc:sldMkLst>
        <pc:spChg chg="mod">
          <ac:chgData name="Valerie Lejeune" userId="c3238fb81f488f43" providerId="LiveId" clId="{EADDE139-83CE-4FA3-8A66-57A82DF38138}" dt="2024-01-18T17:26:03.459" v="362" actId="20577"/>
          <ac:spMkLst>
            <pc:docMk/>
            <pc:sldMk cId="3270171022" sldId="280"/>
            <ac:spMk id="3" creationId="{AADA3A2B-04EA-A2FF-9544-D6DBB10FFA27}"/>
          </ac:spMkLst>
        </pc:spChg>
      </pc:sldChg>
      <pc:sldChg chg="delSp modSp mod">
        <pc:chgData name="Valerie Lejeune" userId="c3238fb81f488f43" providerId="LiveId" clId="{EADDE139-83CE-4FA3-8A66-57A82DF38138}" dt="2024-01-18T17:29:33.184" v="535" actId="478"/>
        <pc:sldMkLst>
          <pc:docMk/>
          <pc:sldMk cId="8170489" sldId="285"/>
        </pc:sldMkLst>
        <pc:graphicFrameChg chg="modGraphic">
          <ac:chgData name="Valerie Lejeune" userId="c3238fb81f488f43" providerId="LiveId" clId="{EADDE139-83CE-4FA3-8A66-57A82DF38138}" dt="2024-01-18T17:29:15.924" v="533" actId="6549"/>
          <ac:graphicFrameMkLst>
            <pc:docMk/>
            <pc:sldMk cId="8170489" sldId="285"/>
            <ac:graphicFrameMk id="2" creationId="{CC4041A1-5977-630D-86E2-3586F5BE3A6F}"/>
          </ac:graphicFrameMkLst>
        </pc:graphicFrameChg>
        <pc:picChg chg="del mod">
          <ac:chgData name="Valerie Lejeune" userId="c3238fb81f488f43" providerId="LiveId" clId="{EADDE139-83CE-4FA3-8A66-57A82DF38138}" dt="2024-01-18T17:29:33.184" v="535" actId="478"/>
          <ac:picMkLst>
            <pc:docMk/>
            <pc:sldMk cId="8170489" sldId="285"/>
            <ac:picMk id="5" creationId="{04B4A31B-7D79-57C9-DC42-706724476CA1}"/>
          </ac:picMkLst>
        </pc:picChg>
      </pc:sldChg>
      <pc:sldChg chg="modSp">
        <pc:chgData name="Valerie Lejeune" userId="c3238fb81f488f43" providerId="LiveId" clId="{EADDE139-83CE-4FA3-8A66-57A82DF38138}" dt="2024-01-18T17:57:05.643" v="605"/>
        <pc:sldMkLst>
          <pc:docMk/>
          <pc:sldMk cId="1175649780" sldId="290"/>
        </pc:sldMkLst>
        <pc:graphicFrameChg chg="mod">
          <ac:chgData name="Valerie Lejeune" userId="c3238fb81f488f43" providerId="LiveId" clId="{EADDE139-83CE-4FA3-8A66-57A82DF38138}" dt="2024-01-18T17:57:05.643" v="605"/>
          <ac:graphicFrameMkLst>
            <pc:docMk/>
            <pc:sldMk cId="1175649780" sldId="290"/>
            <ac:graphicFrameMk id="2" creationId="{CC4041A1-5977-630D-86E2-3586F5BE3A6F}"/>
          </ac:graphicFrameMkLst>
        </pc:graphicFrameChg>
      </pc:sldChg>
      <pc:sldChg chg="modSp mod">
        <pc:chgData name="Valerie Lejeune" userId="c3238fb81f488f43" providerId="LiveId" clId="{EADDE139-83CE-4FA3-8A66-57A82DF38138}" dt="2024-01-19T07:47:17.303" v="1121" actId="5793"/>
        <pc:sldMkLst>
          <pc:docMk/>
          <pc:sldMk cId="2047189211" sldId="312"/>
        </pc:sldMkLst>
        <pc:spChg chg="mod">
          <ac:chgData name="Valerie Lejeune" userId="c3238fb81f488f43" providerId="LiveId" clId="{EADDE139-83CE-4FA3-8A66-57A82DF38138}" dt="2024-01-19T07:47:17.303" v="1121" actId="5793"/>
          <ac:spMkLst>
            <pc:docMk/>
            <pc:sldMk cId="2047189211" sldId="312"/>
            <ac:spMk id="5" creationId="{61DC67AB-9EB1-B002-2338-9118CE51030F}"/>
          </ac:spMkLst>
        </pc:spChg>
      </pc:sldChg>
      <pc:sldChg chg="modSp mod">
        <pc:chgData name="Valerie Lejeune" userId="c3238fb81f488f43" providerId="LiveId" clId="{EADDE139-83CE-4FA3-8A66-57A82DF38138}" dt="2024-01-19T13:54:44.613" v="2242"/>
        <pc:sldMkLst>
          <pc:docMk/>
          <pc:sldMk cId="1678686938" sldId="318"/>
        </pc:sldMkLst>
        <pc:graphicFrameChg chg="mod modGraphic">
          <ac:chgData name="Valerie Lejeune" userId="c3238fb81f488f43" providerId="LiveId" clId="{EADDE139-83CE-4FA3-8A66-57A82DF38138}" dt="2024-01-19T13:54:44.613" v="2242"/>
          <ac:graphicFrameMkLst>
            <pc:docMk/>
            <pc:sldMk cId="1678686938" sldId="318"/>
            <ac:graphicFrameMk id="4" creationId="{08CD99FB-A4BA-0ADF-519D-1EADA5CF3235}"/>
          </ac:graphicFrameMkLst>
        </pc:graphicFrameChg>
      </pc:sldChg>
      <pc:sldChg chg="modSp mod ord">
        <pc:chgData name="Valerie Lejeune" userId="c3238fb81f488f43" providerId="LiveId" clId="{EADDE139-83CE-4FA3-8A66-57A82DF38138}" dt="2024-01-19T15:22:20.900" v="2753" actId="20577"/>
        <pc:sldMkLst>
          <pc:docMk/>
          <pc:sldMk cId="1675691241" sldId="319"/>
        </pc:sldMkLst>
        <pc:spChg chg="mod">
          <ac:chgData name="Valerie Lejeune" userId="c3238fb81f488f43" providerId="LiveId" clId="{EADDE139-83CE-4FA3-8A66-57A82DF38138}" dt="2024-01-19T15:22:20.900" v="2753" actId="20577"/>
          <ac:spMkLst>
            <pc:docMk/>
            <pc:sldMk cId="1675691241" sldId="319"/>
            <ac:spMk id="6" creationId="{1919275B-D227-F8F4-D3CD-F948D6B282B7}"/>
          </ac:spMkLst>
        </pc:spChg>
        <pc:graphicFrameChg chg="mod modGraphic">
          <ac:chgData name="Valerie Lejeune" userId="c3238fb81f488f43" providerId="LiveId" clId="{EADDE139-83CE-4FA3-8A66-57A82DF38138}" dt="2024-01-19T15:21:43.975" v="2749" actId="108"/>
          <ac:graphicFrameMkLst>
            <pc:docMk/>
            <pc:sldMk cId="1675691241" sldId="319"/>
            <ac:graphicFrameMk id="4" creationId="{08CD99FB-A4BA-0ADF-519D-1EADA5CF3235}"/>
          </ac:graphicFrameMkLst>
        </pc:graphicFrameChg>
      </pc:sldChg>
      <pc:sldChg chg="modSp mod">
        <pc:chgData name="Valerie Lejeune" userId="c3238fb81f488f43" providerId="LiveId" clId="{EADDE139-83CE-4FA3-8A66-57A82DF38138}" dt="2024-01-19T12:53:00.606" v="1574" actId="6549"/>
        <pc:sldMkLst>
          <pc:docMk/>
          <pc:sldMk cId="924403413" sldId="320"/>
        </pc:sldMkLst>
        <pc:spChg chg="mod">
          <ac:chgData name="Valerie Lejeune" userId="c3238fb81f488f43" providerId="LiveId" clId="{EADDE139-83CE-4FA3-8A66-57A82DF38138}" dt="2024-01-19T12:53:00.606" v="1574" actId="6549"/>
          <ac:spMkLst>
            <pc:docMk/>
            <pc:sldMk cId="924403413" sldId="320"/>
            <ac:spMk id="6" creationId="{1919275B-D227-F8F4-D3CD-F948D6B282B7}"/>
          </ac:spMkLst>
        </pc:spChg>
      </pc:sldChg>
      <pc:sldChg chg="addSp delSp modSp mod ord">
        <pc:chgData name="Valerie Lejeune" userId="c3238fb81f488f43" providerId="LiveId" clId="{EADDE139-83CE-4FA3-8A66-57A82DF38138}" dt="2024-01-19T08:43:09.094" v="1523" actId="20577"/>
        <pc:sldMkLst>
          <pc:docMk/>
          <pc:sldMk cId="3976831427" sldId="322"/>
        </pc:sldMkLst>
        <pc:spChg chg="del">
          <ac:chgData name="Valerie Lejeune" userId="c3238fb81f488f43" providerId="LiveId" clId="{EADDE139-83CE-4FA3-8A66-57A82DF38138}" dt="2024-01-18T18:07:28.369" v="799" actId="478"/>
          <ac:spMkLst>
            <pc:docMk/>
            <pc:sldMk cId="3976831427" sldId="322"/>
            <ac:spMk id="2" creationId="{FD807226-24CD-D209-3568-180D00921822}"/>
          </ac:spMkLst>
        </pc:spChg>
        <pc:spChg chg="mod">
          <ac:chgData name="Valerie Lejeune" userId="c3238fb81f488f43" providerId="LiveId" clId="{EADDE139-83CE-4FA3-8A66-57A82DF38138}" dt="2024-01-19T08:43:09.094" v="1523" actId="20577"/>
          <ac:spMkLst>
            <pc:docMk/>
            <pc:sldMk cId="3976831427" sldId="322"/>
            <ac:spMk id="6" creationId="{1919275B-D227-F8F4-D3CD-F948D6B282B7}"/>
          </ac:spMkLst>
        </pc:spChg>
        <pc:spChg chg="del mod">
          <ac:chgData name="Valerie Lejeune" userId="c3238fb81f488f43" providerId="LiveId" clId="{EADDE139-83CE-4FA3-8A66-57A82DF38138}" dt="2024-01-18T18:07:42.309" v="803" actId="478"/>
          <ac:spMkLst>
            <pc:docMk/>
            <pc:sldMk cId="3976831427" sldId="322"/>
            <ac:spMk id="7" creationId="{099288F9-456A-D668-E7CC-C743A16934F4}"/>
          </ac:spMkLst>
        </pc:spChg>
        <pc:spChg chg="add mod">
          <ac:chgData name="Valerie Lejeune" userId="c3238fb81f488f43" providerId="LiveId" clId="{EADDE139-83CE-4FA3-8A66-57A82DF38138}" dt="2024-01-19T08:11:54.349" v="1462" actId="20577"/>
          <ac:spMkLst>
            <pc:docMk/>
            <pc:sldMk cId="3976831427" sldId="322"/>
            <ac:spMk id="8" creationId="{42489427-F2A2-E518-6CC5-B8550BED3BA6}"/>
          </ac:spMkLst>
        </pc:spChg>
        <pc:picChg chg="del">
          <ac:chgData name="Valerie Lejeune" userId="c3238fb81f488f43" providerId="LiveId" clId="{EADDE139-83CE-4FA3-8A66-57A82DF38138}" dt="2024-01-18T18:07:31.977" v="800" actId="478"/>
          <ac:picMkLst>
            <pc:docMk/>
            <pc:sldMk cId="3976831427" sldId="322"/>
            <ac:picMk id="4" creationId="{241064B9-9785-0D90-E42B-CD20AB59FB97}"/>
          </ac:picMkLst>
        </pc:picChg>
        <pc:picChg chg="del">
          <ac:chgData name="Valerie Lejeune" userId="c3238fb81f488f43" providerId="LiveId" clId="{EADDE139-83CE-4FA3-8A66-57A82DF38138}" dt="2024-01-18T18:07:36.408" v="801" actId="478"/>
          <ac:picMkLst>
            <pc:docMk/>
            <pc:sldMk cId="3976831427" sldId="322"/>
            <ac:picMk id="5" creationId="{51D7F242-3A6E-3DDF-2CFF-9A01115E42D2}"/>
          </ac:picMkLst>
        </pc:picChg>
        <pc:picChg chg="add mod">
          <ac:chgData name="Valerie Lejeune" userId="c3238fb81f488f43" providerId="LiveId" clId="{EADDE139-83CE-4FA3-8A66-57A82DF38138}" dt="2024-01-19T08:11:49.185" v="1461" actId="1076"/>
          <ac:picMkLst>
            <pc:docMk/>
            <pc:sldMk cId="3976831427" sldId="322"/>
            <ac:picMk id="10" creationId="{F630D91E-D33A-226A-FC2E-5F6919F07C53}"/>
          </ac:picMkLst>
        </pc:picChg>
      </pc:sldChg>
      <pc:sldChg chg="modSp mod">
        <pc:chgData name="Valerie Lejeune" userId="c3238fb81f488f43" providerId="LiveId" clId="{EADDE139-83CE-4FA3-8A66-57A82DF38138}" dt="2024-01-19T08:42:47.485" v="1520"/>
        <pc:sldMkLst>
          <pc:docMk/>
          <pc:sldMk cId="3369901122" sldId="323"/>
        </pc:sldMkLst>
        <pc:spChg chg="mod">
          <ac:chgData name="Valerie Lejeune" userId="c3238fb81f488f43" providerId="LiveId" clId="{EADDE139-83CE-4FA3-8A66-57A82DF38138}" dt="2024-01-19T08:42:47.485" v="1520"/>
          <ac:spMkLst>
            <pc:docMk/>
            <pc:sldMk cId="3369901122" sldId="323"/>
            <ac:spMk id="6" creationId="{1919275B-D227-F8F4-D3CD-F948D6B282B7}"/>
          </ac:spMkLst>
        </pc:spChg>
      </pc:sldChg>
      <pc:sldChg chg="addSp delSp modSp mod ord">
        <pc:chgData name="Valerie Lejeune" userId="c3238fb81f488f43" providerId="LiveId" clId="{EADDE139-83CE-4FA3-8A66-57A82DF38138}" dt="2024-01-19T08:42:32.441" v="1517"/>
        <pc:sldMkLst>
          <pc:docMk/>
          <pc:sldMk cId="3752964371" sldId="325"/>
        </pc:sldMkLst>
        <pc:spChg chg="add del mod">
          <ac:chgData name="Valerie Lejeune" userId="c3238fb81f488f43" providerId="LiveId" clId="{EADDE139-83CE-4FA3-8A66-57A82DF38138}" dt="2024-01-19T07:44:18.098" v="1100"/>
          <ac:spMkLst>
            <pc:docMk/>
            <pc:sldMk cId="3752964371" sldId="325"/>
            <ac:spMk id="2" creationId="{375C023A-FB20-715D-0B83-3EC4A4CD3AB6}"/>
          </ac:spMkLst>
        </pc:spChg>
        <pc:spChg chg="add mod">
          <ac:chgData name="Valerie Lejeune" userId="c3238fb81f488f43" providerId="LiveId" clId="{EADDE139-83CE-4FA3-8A66-57A82DF38138}" dt="2024-01-19T08:41:30.942" v="1513" actId="1076"/>
          <ac:spMkLst>
            <pc:docMk/>
            <pc:sldMk cId="3752964371" sldId="325"/>
            <ac:spMk id="5" creationId="{284B40D7-C46E-1B5D-7A75-8970B933AC81}"/>
          </ac:spMkLst>
        </pc:spChg>
        <pc:spChg chg="mod">
          <ac:chgData name="Valerie Lejeune" userId="c3238fb81f488f43" providerId="LiveId" clId="{EADDE139-83CE-4FA3-8A66-57A82DF38138}" dt="2024-01-19T08:42:32.441" v="1517"/>
          <ac:spMkLst>
            <pc:docMk/>
            <pc:sldMk cId="3752964371" sldId="325"/>
            <ac:spMk id="6" creationId="{1919275B-D227-F8F4-D3CD-F948D6B282B7}"/>
          </ac:spMkLst>
        </pc:spChg>
        <pc:spChg chg="mod">
          <ac:chgData name="Valerie Lejeune" userId="c3238fb81f488f43" providerId="LiveId" clId="{EADDE139-83CE-4FA3-8A66-57A82DF38138}" dt="2024-01-19T08:36:36.820" v="1510" actId="20577"/>
          <ac:spMkLst>
            <pc:docMk/>
            <pc:sldMk cId="3752964371" sldId="325"/>
            <ac:spMk id="13" creationId="{627BF39F-4891-73F2-2437-6D1A7456729E}"/>
          </ac:spMkLst>
        </pc:spChg>
        <pc:spChg chg="del mod">
          <ac:chgData name="Valerie Lejeune" userId="c3238fb81f488f43" providerId="LiveId" clId="{EADDE139-83CE-4FA3-8A66-57A82DF38138}" dt="2024-01-18T17:31:42.253" v="538"/>
          <ac:spMkLst>
            <pc:docMk/>
            <pc:sldMk cId="3752964371" sldId="325"/>
            <ac:spMk id="14" creationId="{5D12B704-32E1-B70C-498D-1410D43E87BC}"/>
          </ac:spMkLst>
        </pc:spChg>
      </pc:sldChg>
      <pc:sldChg chg="modSp mod ord">
        <pc:chgData name="Valerie Lejeune" userId="c3238fb81f488f43" providerId="LiveId" clId="{EADDE139-83CE-4FA3-8A66-57A82DF38138}" dt="2024-01-19T08:41:44.385" v="1515"/>
        <pc:sldMkLst>
          <pc:docMk/>
          <pc:sldMk cId="523272412" sldId="326"/>
        </pc:sldMkLst>
        <pc:spChg chg="mod">
          <ac:chgData name="Valerie Lejeune" userId="c3238fb81f488f43" providerId="LiveId" clId="{EADDE139-83CE-4FA3-8A66-57A82DF38138}" dt="2024-01-18T18:01:17.329" v="636" actId="6549"/>
          <ac:spMkLst>
            <pc:docMk/>
            <pc:sldMk cId="523272412" sldId="326"/>
            <ac:spMk id="4" creationId="{228CD993-341F-5CF9-FEBA-57B1E2211561}"/>
          </ac:spMkLst>
        </pc:spChg>
        <pc:spChg chg="mod">
          <ac:chgData name="Valerie Lejeune" userId="c3238fb81f488f43" providerId="LiveId" clId="{EADDE139-83CE-4FA3-8A66-57A82DF38138}" dt="2024-01-19T07:43:35.411" v="1095"/>
          <ac:spMkLst>
            <pc:docMk/>
            <pc:sldMk cId="523272412" sldId="326"/>
            <ac:spMk id="6" creationId="{1919275B-D227-F8F4-D3CD-F948D6B282B7}"/>
          </ac:spMkLst>
        </pc:spChg>
      </pc:sldChg>
      <pc:sldChg chg="delSp modSp mod ord">
        <pc:chgData name="Valerie Lejeune" userId="c3238fb81f488f43" providerId="LiveId" clId="{EADDE139-83CE-4FA3-8A66-57A82DF38138}" dt="2024-01-19T07:44:42.832" v="1102"/>
        <pc:sldMkLst>
          <pc:docMk/>
          <pc:sldMk cId="2354564815" sldId="327"/>
        </pc:sldMkLst>
        <pc:spChg chg="mod">
          <ac:chgData name="Valerie Lejeune" userId="c3238fb81f488f43" providerId="LiveId" clId="{EADDE139-83CE-4FA3-8A66-57A82DF38138}" dt="2024-01-14T23:20:17.287" v="172" actId="14100"/>
          <ac:spMkLst>
            <pc:docMk/>
            <pc:sldMk cId="2354564815" sldId="327"/>
            <ac:spMk id="5" creationId="{F906EE23-A678-E51D-70C5-BB3CF882BD9C}"/>
          </ac:spMkLst>
        </pc:spChg>
        <pc:spChg chg="mod">
          <ac:chgData name="Valerie Lejeune" userId="c3238fb81f488f43" providerId="LiveId" clId="{EADDE139-83CE-4FA3-8A66-57A82DF38138}" dt="2024-01-19T07:40:10.582" v="1040" actId="6549"/>
          <ac:spMkLst>
            <pc:docMk/>
            <pc:sldMk cId="2354564815" sldId="327"/>
            <ac:spMk id="6" creationId="{1919275B-D227-F8F4-D3CD-F948D6B282B7}"/>
          </ac:spMkLst>
        </pc:spChg>
        <pc:spChg chg="mod">
          <ac:chgData name="Valerie Lejeune" userId="c3238fb81f488f43" providerId="LiveId" clId="{EADDE139-83CE-4FA3-8A66-57A82DF38138}" dt="2024-01-18T18:03:22.611" v="653" actId="20577"/>
          <ac:spMkLst>
            <pc:docMk/>
            <pc:sldMk cId="2354564815" sldId="327"/>
            <ac:spMk id="18" creationId="{4B93C9D2-C24A-2B9F-D086-8C542A9F710F}"/>
          </ac:spMkLst>
        </pc:spChg>
        <pc:spChg chg="del mod">
          <ac:chgData name="Valerie Lejeune" userId="c3238fb81f488f43" providerId="LiveId" clId="{EADDE139-83CE-4FA3-8A66-57A82DF38138}" dt="2024-01-18T18:02:52.506" v="641" actId="478"/>
          <ac:spMkLst>
            <pc:docMk/>
            <pc:sldMk cId="2354564815" sldId="327"/>
            <ac:spMk id="20" creationId="{621BF6B2-A14A-7059-8BC1-397F99CA408D}"/>
          </ac:spMkLst>
        </pc:spChg>
        <pc:graphicFrameChg chg="modGraphic">
          <ac:chgData name="Valerie Lejeune" userId="c3238fb81f488f43" providerId="LiveId" clId="{EADDE139-83CE-4FA3-8A66-57A82DF38138}" dt="2024-01-18T18:02:25.630" v="638" actId="6549"/>
          <ac:graphicFrameMkLst>
            <pc:docMk/>
            <pc:sldMk cId="2354564815" sldId="327"/>
            <ac:graphicFrameMk id="15" creationId="{DD978EEB-EA54-3E6E-F6ED-F4F1B67019EE}"/>
          </ac:graphicFrameMkLst>
        </pc:graphicFrameChg>
      </pc:sldChg>
      <pc:sldChg chg="addSp delSp modSp add mod">
        <pc:chgData name="Valerie Lejeune" userId="c3238fb81f488f43" providerId="LiveId" clId="{EADDE139-83CE-4FA3-8A66-57A82DF38138}" dt="2024-01-19T08:18:36.131" v="1498" actId="1076"/>
        <pc:sldMkLst>
          <pc:docMk/>
          <pc:sldMk cId="3358683561" sldId="328"/>
        </pc:sldMkLst>
        <pc:spChg chg="add mod">
          <ac:chgData name="Valerie Lejeune" userId="c3238fb81f488f43" providerId="LiveId" clId="{EADDE139-83CE-4FA3-8A66-57A82DF38138}" dt="2024-01-19T08:18:36.131" v="1498" actId="1076"/>
          <ac:spMkLst>
            <pc:docMk/>
            <pc:sldMk cId="3358683561" sldId="328"/>
            <ac:spMk id="4" creationId="{A5B77532-8FD8-1C41-2231-751F3C0F8949}"/>
          </ac:spMkLst>
        </pc:spChg>
        <pc:spChg chg="mod">
          <ac:chgData name="Valerie Lejeune" userId="c3238fb81f488f43" providerId="LiveId" clId="{EADDE139-83CE-4FA3-8A66-57A82DF38138}" dt="2024-01-19T08:17:57.717" v="1494" actId="6549"/>
          <ac:spMkLst>
            <pc:docMk/>
            <pc:sldMk cId="3358683561" sldId="328"/>
            <ac:spMk id="6" creationId="{1919275B-D227-F8F4-D3CD-F948D6B282B7}"/>
          </ac:spMkLst>
        </pc:spChg>
        <pc:spChg chg="del">
          <ac:chgData name="Valerie Lejeune" userId="c3238fb81f488f43" providerId="LiveId" clId="{EADDE139-83CE-4FA3-8A66-57A82DF38138}" dt="2024-01-19T08:13:37.723" v="1465" actId="478"/>
          <ac:spMkLst>
            <pc:docMk/>
            <pc:sldMk cId="3358683561" sldId="328"/>
            <ac:spMk id="10" creationId="{5AAF8F75-C1D8-D3AF-B755-C7BAC93EA49A}"/>
          </ac:spMkLst>
        </pc:spChg>
        <pc:spChg chg="del">
          <ac:chgData name="Valerie Lejeune" userId="c3238fb81f488f43" providerId="LiveId" clId="{EADDE139-83CE-4FA3-8A66-57A82DF38138}" dt="2024-01-19T08:13:40.615" v="1466" actId="478"/>
          <ac:spMkLst>
            <pc:docMk/>
            <pc:sldMk cId="3358683561" sldId="328"/>
            <ac:spMk id="11" creationId="{D9B00D2F-1814-616D-CB4D-4A9F3EAA8703}"/>
          </ac:spMkLst>
        </pc:spChg>
        <pc:graphicFrameChg chg="del">
          <ac:chgData name="Valerie Lejeune" userId="c3238fb81f488f43" providerId="LiveId" clId="{EADDE139-83CE-4FA3-8A66-57A82DF38138}" dt="2024-01-19T08:13:33.447" v="1464" actId="478"/>
          <ac:graphicFrameMkLst>
            <pc:docMk/>
            <pc:sldMk cId="3358683561" sldId="328"/>
            <ac:graphicFrameMk id="9" creationId="{7ACBCC30-7A15-64B7-EB04-8827F59C6DCF}"/>
          </ac:graphicFrameMkLst>
        </pc:graphicFrameChg>
        <pc:picChg chg="add mod">
          <ac:chgData name="Valerie Lejeune" userId="c3238fb81f488f43" providerId="LiveId" clId="{EADDE139-83CE-4FA3-8A66-57A82DF38138}" dt="2024-01-19T08:18:25.502" v="1497" actId="1076"/>
          <ac:picMkLst>
            <pc:docMk/>
            <pc:sldMk cId="3358683561" sldId="328"/>
            <ac:picMk id="1026" creationId="{598780CD-FDF5-0A8C-FF24-8D66262DA957}"/>
          </ac:picMkLst>
        </pc:picChg>
      </pc:sldChg>
      <pc:sldChg chg="modSp del mod">
        <pc:chgData name="Valerie Lejeune" userId="c3238fb81f488f43" providerId="LiveId" clId="{EADDE139-83CE-4FA3-8A66-57A82DF38138}" dt="2024-01-19T07:45:46.417" v="1110" actId="47"/>
        <pc:sldMkLst>
          <pc:docMk/>
          <pc:sldMk cId="3850705962" sldId="328"/>
        </pc:sldMkLst>
        <pc:spChg chg="mod">
          <ac:chgData name="Valerie Lejeune" userId="c3238fb81f488f43" providerId="LiveId" clId="{EADDE139-83CE-4FA3-8A66-57A82DF38138}" dt="2024-01-18T18:03:59.886" v="676" actId="20577"/>
          <ac:spMkLst>
            <pc:docMk/>
            <pc:sldMk cId="3850705962" sldId="328"/>
            <ac:spMk id="6" creationId="{1919275B-D227-F8F4-D3CD-F948D6B282B7}"/>
          </ac:spMkLst>
        </pc:spChg>
        <pc:spChg chg="mod">
          <ac:chgData name="Valerie Lejeune" userId="c3238fb81f488f43" providerId="LiveId" clId="{EADDE139-83CE-4FA3-8A66-57A82DF38138}" dt="2024-01-18T18:05:56.744" v="797" actId="947"/>
          <ac:spMkLst>
            <pc:docMk/>
            <pc:sldMk cId="3850705962" sldId="328"/>
            <ac:spMk id="7" creationId="{D2A31C60-15B5-710E-DE17-AEEE651B97C2}"/>
          </ac:spMkLst>
        </pc:spChg>
      </pc:sldChg>
      <pc:sldChg chg="modSp add del mod">
        <pc:chgData name="Valerie Lejeune" userId="c3238fb81f488f43" providerId="LiveId" clId="{EADDE139-83CE-4FA3-8A66-57A82DF38138}" dt="2024-01-19T13:54:02.298" v="2239" actId="47"/>
        <pc:sldMkLst>
          <pc:docMk/>
          <pc:sldMk cId="1244532552" sldId="329"/>
        </pc:sldMkLst>
        <pc:graphicFrameChg chg="modGraphic">
          <ac:chgData name="Valerie Lejeune" userId="c3238fb81f488f43" providerId="LiveId" clId="{EADDE139-83CE-4FA3-8A66-57A82DF38138}" dt="2024-01-19T13:11:50.194" v="1615" actId="6549"/>
          <ac:graphicFrameMkLst>
            <pc:docMk/>
            <pc:sldMk cId="1244532552" sldId="329"/>
            <ac:graphicFrameMk id="4" creationId="{08CD99FB-A4BA-0ADF-519D-1EADA5CF3235}"/>
          </ac:graphicFrameMkLst>
        </pc:graphicFrameChg>
      </pc:sldChg>
      <pc:sldChg chg="add del">
        <pc:chgData name="Valerie Lejeune" userId="c3238fb81f488f43" providerId="LiveId" clId="{EADDE139-83CE-4FA3-8A66-57A82DF38138}" dt="2024-01-19T12:50:21.881" v="1525" actId="47"/>
        <pc:sldMkLst>
          <pc:docMk/>
          <pc:sldMk cId="1247827604" sldId="329"/>
        </pc:sldMkLst>
      </pc:sldChg>
      <pc:sldChg chg="del">
        <pc:chgData name="Valerie Lejeune" userId="c3238fb81f488f43" providerId="LiveId" clId="{EADDE139-83CE-4FA3-8A66-57A82DF38138}" dt="2024-01-18T18:06:18.316" v="798" actId="47"/>
        <pc:sldMkLst>
          <pc:docMk/>
          <pc:sldMk cId="2442239406" sldId="329"/>
        </pc:sldMkLst>
      </pc:sldChg>
      <pc:sldChg chg="add del">
        <pc:chgData name="Valerie Lejeune" userId="c3238fb81f488f43" providerId="LiveId" clId="{EADDE139-83CE-4FA3-8A66-57A82DF38138}" dt="2024-01-19T13:53:26.843" v="2238" actId="47"/>
        <pc:sldMkLst>
          <pc:docMk/>
          <pc:sldMk cId="2977787489" sldId="330"/>
        </pc:sldMkLst>
      </pc:sldChg>
      <pc:sldChg chg="modSp add mod ord">
        <pc:chgData name="Valerie Lejeune" userId="c3238fb81f488f43" providerId="LiveId" clId="{EADDE139-83CE-4FA3-8A66-57A82DF38138}" dt="2024-01-19T15:20:09.313" v="2746" actId="20577"/>
        <pc:sldMkLst>
          <pc:docMk/>
          <pc:sldMk cId="4132222209" sldId="331"/>
        </pc:sldMkLst>
        <pc:graphicFrameChg chg="mod modGraphic">
          <ac:chgData name="Valerie Lejeune" userId="c3238fb81f488f43" providerId="LiveId" clId="{EADDE139-83CE-4FA3-8A66-57A82DF38138}" dt="2024-01-19T15:20:09.313" v="2746" actId="20577"/>
          <ac:graphicFrameMkLst>
            <pc:docMk/>
            <pc:sldMk cId="4132222209" sldId="331"/>
            <ac:graphicFrameMk id="4" creationId="{08CD99FB-A4BA-0ADF-519D-1EADA5CF3235}"/>
          </ac:graphicFrameMkLst>
        </pc:graphicFrameChg>
      </pc:sldChg>
      <pc:sldChg chg="addSp delSp modSp add mod">
        <pc:chgData name="Valerie Lejeune" userId="c3238fb81f488f43" providerId="LiveId" clId="{EADDE139-83CE-4FA3-8A66-57A82DF38138}" dt="2024-01-19T15:32:38.242" v="2863" actId="179"/>
        <pc:sldMkLst>
          <pc:docMk/>
          <pc:sldMk cId="1832650605" sldId="332"/>
        </pc:sldMkLst>
        <pc:spChg chg="mod">
          <ac:chgData name="Valerie Lejeune" userId="c3238fb81f488f43" providerId="LiveId" clId="{EADDE139-83CE-4FA3-8A66-57A82DF38138}" dt="2024-01-19T15:32:38.242" v="2863" actId="179"/>
          <ac:spMkLst>
            <pc:docMk/>
            <pc:sldMk cId="1832650605" sldId="332"/>
            <ac:spMk id="8" creationId="{42489427-F2A2-E518-6CC5-B8550BED3BA6}"/>
          </ac:spMkLst>
        </pc:spChg>
        <pc:picChg chg="add del mod">
          <ac:chgData name="Valerie Lejeune" userId="c3238fb81f488f43" providerId="LiveId" clId="{EADDE139-83CE-4FA3-8A66-57A82DF38138}" dt="2024-01-19T15:29:52.668" v="2851" actId="478"/>
          <ac:picMkLst>
            <pc:docMk/>
            <pc:sldMk cId="1832650605" sldId="332"/>
            <ac:picMk id="4" creationId="{4155C229-B5C8-EA66-C575-E7E91B519495}"/>
          </ac:picMkLst>
        </pc:picChg>
        <pc:picChg chg="add mod">
          <ac:chgData name="Valerie Lejeune" userId="c3238fb81f488f43" providerId="LiveId" clId="{EADDE139-83CE-4FA3-8A66-57A82DF38138}" dt="2024-01-19T15:31:39.478" v="2862" actId="1076"/>
          <ac:picMkLst>
            <pc:docMk/>
            <pc:sldMk cId="1832650605" sldId="332"/>
            <ac:picMk id="7" creationId="{E406E32A-DFEA-B6E8-CA14-5D949DAA5A8A}"/>
          </ac:picMkLst>
        </pc:picChg>
        <pc:picChg chg="del">
          <ac:chgData name="Valerie Lejeune" userId="c3238fb81f488f43" providerId="LiveId" clId="{EADDE139-83CE-4FA3-8A66-57A82DF38138}" dt="2024-01-19T15:27:10.883" v="2794" actId="478"/>
          <ac:picMkLst>
            <pc:docMk/>
            <pc:sldMk cId="1832650605" sldId="332"/>
            <ac:picMk id="10" creationId="{F630D91E-D33A-226A-FC2E-5F6919F07C5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8DE00-A412-4AA4-8DE9-AC0F93ED8B94}" type="doc">
      <dgm:prSet loTypeId="urn:microsoft.com/office/officeart/2005/8/layout/hList6" loCatId="list" qsTypeId="urn:microsoft.com/office/officeart/2005/8/quickstyle/simple2" qsCatId="simple" csTypeId="urn:microsoft.com/office/officeart/2005/8/colors/accent4_1" csCatId="accent4" phldr="1"/>
      <dgm:spPr/>
      <dgm:t>
        <a:bodyPr/>
        <a:lstStyle/>
        <a:p>
          <a:endParaRPr lang="fr-FR"/>
        </a:p>
      </dgm:t>
    </dgm:pt>
    <dgm:pt modelId="{7DDF35F5-C171-44D1-AE7D-56F2122769A3}">
      <dgm:prSet/>
      <dgm:spPr/>
      <dgm:t>
        <a:bodyPr/>
        <a:lstStyle/>
        <a:p>
          <a:r>
            <a:rPr lang="fr-FR" b="0" i="0" dirty="0">
              <a:solidFill>
                <a:srgbClr val="002060"/>
              </a:solidFill>
            </a:rPr>
            <a:t>Du Lycée Professionnel à l’annexe de France Travail - rapide historique </a:t>
          </a:r>
          <a:r>
            <a:rPr lang="fr-FR" b="0" i="0" dirty="0"/>
            <a:t>– </a:t>
          </a:r>
          <a:endParaRPr lang="fr-FR" dirty="0"/>
        </a:p>
      </dgm:t>
    </dgm:pt>
    <dgm:pt modelId="{2A35301E-728F-4248-8340-9CFF4E92DA18}" type="parTrans" cxnId="{CDE3A4BF-1363-4E89-89BA-84E304AF8340}">
      <dgm:prSet/>
      <dgm:spPr/>
      <dgm:t>
        <a:bodyPr/>
        <a:lstStyle/>
        <a:p>
          <a:endParaRPr lang="fr-FR"/>
        </a:p>
      </dgm:t>
    </dgm:pt>
    <dgm:pt modelId="{9F366091-AA2B-4E16-A14C-3561152877C1}" type="sibTrans" cxnId="{CDE3A4BF-1363-4E89-89BA-84E304AF8340}">
      <dgm:prSet/>
      <dgm:spPr/>
      <dgm:t>
        <a:bodyPr/>
        <a:lstStyle/>
        <a:p>
          <a:endParaRPr lang="fr-FR"/>
        </a:p>
      </dgm:t>
    </dgm:pt>
    <dgm:pt modelId="{CA8D05A9-F783-4C25-9005-9467A07D574B}">
      <dgm:prSet/>
      <dgm:spPr/>
      <dgm:t>
        <a:bodyPr/>
        <a:lstStyle/>
        <a:p>
          <a:r>
            <a:rPr lang="fr-FR" b="0" i="0" dirty="0">
              <a:solidFill>
                <a:srgbClr val="002060"/>
              </a:solidFill>
            </a:rPr>
            <a:t>Les mesures en place à la rentrée 2023.</a:t>
          </a:r>
          <a:endParaRPr lang="fr-FR" dirty="0">
            <a:solidFill>
              <a:srgbClr val="002060"/>
            </a:solidFill>
          </a:endParaRPr>
        </a:p>
      </dgm:t>
    </dgm:pt>
    <dgm:pt modelId="{C9A2A639-3945-4F87-9B64-0F4092E7C452}" type="parTrans" cxnId="{24285F18-4DA2-4DDB-BEE6-3FC119ED9A49}">
      <dgm:prSet/>
      <dgm:spPr/>
      <dgm:t>
        <a:bodyPr/>
        <a:lstStyle/>
        <a:p>
          <a:endParaRPr lang="fr-FR"/>
        </a:p>
      </dgm:t>
    </dgm:pt>
    <dgm:pt modelId="{4495D430-4B1C-413B-B8E4-424CB7397684}" type="sibTrans" cxnId="{24285F18-4DA2-4DDB-BEE6-3FC119ED9A49}">
      <dgm:prSet/>
      <dgm:spPr/>
      <dgm:t>
        <a:bodyPr/>
        <a:lstStyle/>
        <a:p>
          <a:endParaRPr lang="fr-FR"/>
        </a:p>
      </dgm:t>
    </dgm:pt>
    <dgm:pt modelId="{E436E110-6D4C-4DCE-AF04-0188EDF5A127}">
      <dgm:prSet/>
      <dgm:spPr/>
      <dgm:t>
        <a:bodyPr/>
        <a:lstStyle/>
        <a:p>
          <a:r>
            <a:rPr lang="fr-FR" b="0" i="0" dirty="0">
              <a:solidFill>
                <a:srgbClr val="002060"/>
              </a:solidFill>
            </a:rPr>
            <a:t>Le deuxième round : rentrée 2024  s’y préparer dès maintenant !</a:t>
          </a:r>
          <a:endParaRPr lang="fr-FR" dirty="0">
            <a:solidFill>
              <a:srgbClr val="002060"/>
            </a:solidFill>
          </a:endParaRPr>
        </a:p>
      </dgm:t>
    </dgm:pt>
    <dgm:pt modelId="{5DD9BF9D-78A0-4AE5-9C90-B864BDD87BD9}" type="parTrans" cxnId="{F3390C38-B7D0-4C83-8ECA-DC38DA1A6171}">
      <dgm:prSet/>
      <dgm:spPr/>
      <dgm:t>
        <a:bodyPr/>
        <a:lstStyle/>
        <a:p>
          <a:endParaRPr lang="fr-FR"/>
        </a:p>
      </dgm:t>
    </dgm:pt>
    <dgm:pt modelId="{9291B624-9EF0-43C9-9D7F-B33F1588CBAB}" type="sibTrans" cxnId="{F3390C38-B7D0-4C83-8ECA-DC38DA1A6171}">
      <dgm:prSet/>
      <dgm:spPr/>
      <dgm:t>
        <a:bodyPr/>
        <a:lstStyle/>
        <a:p>
          <a:endParaRPr lang="fr-FR"/>
        </a:p>
      </dgm:t>
    </dgm:pt>
    <dgm:pt modelId="{93608171-2EFF-4A0B-87D8-1289C7614CCF}">
      <dgm:prSet/>
      <dgm:spPr/>
      <dgm:t>
        <a:bodyPr/>
        <a:lstStyle/>
        <a:p>
          <a:r>
            <a:rPr lang="fr-FR" b="0" i="0" dirty="0">
              <a:solidFill>
                <a:srgbClr val="002060"/>
              </a:solidFill>
            </a:rPr>
            <a:t>L’autonomie des Chefs d’Établissement au cœur de la réforme</a:t>
          </a:r>
          <a:endParaRPr lang="fr-FR" dirty="0">
            <a:solidFill>
              <a:srgbClr val="002060"/>
            </a:solidFill>
          </a:endParaRPr>
        </a:p>
      </dgm:t>
    </dgm:pt>
    <dgm:pt modelId="{6C7EB82A-D549-4AB5-8ADC-9C51591F85E6}" type="parTrans" cxnId="{76EFC3C0-4F50-489D-923C-72899A55EC30}">
      <dgm:prSet/>
      <dgm:spPr/>
      <dgm:t>
        <a:bodyPr/>
        <a:lstStyle/>
        <a:p>
          <a:endParaRPr lang="fr-FR"/>
        </a:p>
      </dgm:t>
    </dgm:pt>
    <dgm:pt modelId="{AB4D681A-C120-4EF5-9486-BC6A4157E3A5}" type="sibTrans" cxnId="{76EFC3C0-4F50-489D-923C-72899A55EC30}">
      <dgm:prSet/>
      <dgm:spPr/>
      <dgm:t>
        <a:bodyPr/>
        <a:lstStyle/>
        <a:p>
          <a:endParaRPr lang="fr-FR"/>
        </a:p>
      </dgm:t>
    </dgm:pt>
    <dgm:pt modelId="{A172FB4A-D78C-4F77-A4F5-D86B7C0C49F2}">
      <dgm:prSet/>
      <dgm:spPr/>
      <dgm:t>
        <a:bodyPr/>
        <a:lstStyle/>
        <a:p>
          <a:r>
            <a:rPr lang="fr-FR" b="0" i="0" dirty="0">
              <a:solidFill>
                <a:srgbClr val="002060"/>
              </a:solidFill>
            </a:rPr>
            <a:t>Informations diverses : </a:t>
          </a:r>
          <a:r>
            <a:rPr lang="fr-FR" b="0" i="0" dirty="0" err="1">
              <a:solidFill>
                <a:srgbClr val="002060"/>
              </a:solidFill>
            </a:rPr>
            <a:t>PFMP</a:t>
          </a:r>
          <a:r>
            <a:rPr lang="fr-FR" b="0" i="0" dirty="0">
              <a:solidFill>
                <a:srgbClr val="002060"/>
              </a:solidFill>
            </a:rPr>
            <a:t> - </a:t>
          </a:r>
          <a:r>
            <a:rPr lang="fr-FR" b="0" i="0" dirty="0" err="1">
              <a:solidFill>
                <a:srgbClr val="002060"/>
              </a:solidFill>
            </a:rPr>
            <a:t>ISS</a:t>
          </a:r>
          <a:r>
            <a:rPr lang="fr-FR" b="0" i="0" dirty="0">
              <a:solidFill>
                <a:srgbClr val="002060"/>
              </a:solidFill>
            </a:rPr>
            <a:t> - Clause de sauvegarde -</a:t>
          </a:r>
          <a:endParaRPr lang="fr-FR" dirty="0">
            <a:solidFill>
              <a:srgbClr val="002060"/>
            </a:solidFill>
          </a:endParaRPr>
        </a:p>
      </dgm:t>
    </dgm:pt>
    <dgm:pt modelId="{C657804D-D176-430B-A830-D8B4055953D0}" type="parTrans" cxnId="{DD891A68-DC4E-4D22-9799-542E03C109AF}">
      <dgm:prSet/>
      <dgm:spPr/>
      <dgm:t>
        <a:bodyPr/>
        <a:lstStyle/>
        <a:p>
          <a:endParaRPr lang="fr-FR"/>
        </a:p>
      </dgm:t>
    </dgm:pt>
    <dgm:pt modelId="{9DAF6C5D-61A6-4EEC-9EA1-91F91F0E3AE4}" type="sibTrans" cxnId="{DD891A68-DC4E-4D22-9799-542E03C109AF}">
      <dgm:prSet/>
      <dgm:spPr/>
      <dgm:t>
        <a:bodyPr/>
        <a:lstStyle/>
        <a:p>
          <a:endParaRPr lang="fr-FR"/>
        </a:p>
      </dgm:t>
    </dgm:pt>
    <dgm:pt modelId="{B6DA9003-49D8-424E-BA06-DF7FFF5E7C99}" type="pres">
      <dgm:prSet presAssocID="{67B8DE00-A412-4AA4-8DE9-AC0F93ED8B94}" presName="Name0" presStyleCnt="0">
        <dgm:presLayoutVars>
          <dgm:dir/>
          <dgm:resizeHandles val="exact"/>
        </dgm:presLayoutVars>
      </dgm:prSet>
      <dgm:spPr/>
    </dgm:pt>
    <dgm:pt modelId="{E0614774-46B3-44D1-BD0E-721905A83460}" type="pres">
      <dgm:prSet presAssocID="{7DDF35F5-C171-44D1-AE7D-56F2122769A3}" presName="node" presStyleLbl="node1" presStyleIdx="0" presStyleCnt="5">
        <dgm:presLayoutVars>
          <dgm:bulletEnabled val="1"/>
        </dgm:presLayoutVars>
      </dgm:prSet>
      <dgm:spPr/>
    </dgm:pt>
    <dgm:pt modelId="{63A6D89E-882E-4945-B436-69781B5ACC52}" type="pres">
      <dgm:prSet presAssocID="{9F366091-AA2B-4E16-A14C-3561152877C1}" presName="sibTrans" presStyleCnt="0"/>
      <dgm:spPr/>
    </dgm:pt>
    <dgm:pt modelId="{1B60F4AB-7397-492F-A78E-6015E3A9E555}" type="pres">
      <dgm:prSet presAssocID="{CA8D05A9-F783-4C25-9005-9467A07D574B}" presName="node" presStyleLbl="node1" presStyleIdx="1" presStyleCnt="5" custLinFactNeighborX="11307" custLinFactNeighborY="236">
        <dgm:presLayoutVars>
          <dgm:bulletEnabled val="1"/>
        </dgm:presLayoutVars>
      </dgm:prSet>
      <dgm:spPr/>
    </dgm:pt>
    <dgm:pt modelId="{48C99B14-A5FF-475E-980E-BAC8F98DE06B}" type="pres">
      <dgm:prSet presAssocID="{4495D430-4B1C-413B-B8E4-424CB7397684}" presName="sibTrans" presStyleCnt="0"/>
      <dgm:spPr/>
    </dgm:pt>
    <dgm:pt modelId="{221F37A1-3755-4142-9446-5F959B0FD097}" type="pres">
      <dgm:prSet presAssocID="{E436E110-6D4C-4DCE-AF04-0188EDF5A127}" presName="node" presStyleLbl="node1" presStyleIdx="2" presStyleCnt="5">
        <dgm:presLayoutVars>
          <dgm:bulletEnabled val="1"/>
        </dgm:presLayoutVars>
      </dgm:prSet>
      <dgm:spPr/>
    </dgm:pt>
    <dgm:pt modelId="{B9D10E4E-710A-4EE6-AF40-C5102AE33458}" type="pres">
      <dgm:prSet presAssocID="{9291B624-9EF0-43C9-9D7F-B33F1588CBAB}" presName="sibTrans" presStyleCnt="0"/>
      <dgm:spPr/>
    </dgm:pt>
    <dgm:pt modelId="{3AE7CFD0-BA74-48A1-9B4A-26EC826EE73F}" type="pres">
      <dgm:prSet presAssocID="{93608171-2EFF-4A0B-87D8-1289C7614CCF}" presName="node" presStyleLbl="node1" presStyleIdx="3" presStyleCnt="5">
        <dgm:presLayoutVars>
          <dgm:bulletEnabled val="1"/>
        </dgm:presLayoutVars>
      </dgm:prSet>
      <dgm:spPr/>
    </dgm:pt>
    <dgm:pt modelId="{A3FEAF16-9089-43E1-BD25-0FFD03EBDC96}" type="pres">
      <dgm:prSet presAssocID="{AB4D681A-C120-4EF5-9486-BC6A4157E3A5}" presName="sibTrans" presStyleCnt="0"/>
      <dgm:spPr/>
    </dgm:pt>
    <dgm:pt modelId="{D5719434-0D2B-4958-9F91-0107C5E1DDF5}" type="pres">
      <dgm:prSet presAssocID="{A172FB4A-D78C-4F77-A4F5-D86B7C0C49F2}" presName="node" presStyleLbl="node1" presStyleIdx="4" presStyleCnt="5">
        <dgm:presLayoutVars>
          <dgm:bulletEnabled val="1"/>
        </dgm:presLayoutVars>
      </dgm:prSet>
      <dgm:spPr/>
    </dgm:pt>
  </dgm:ptLst>
  <dgm:cxnLst>
    <dgm:cxn modelId="{F5A76E0E-9DE6-4C9D-AA49-D753F2227A60}" type="presOf" srcId="{CA8D05A9-F783-4C25-9005-9467A07D574B}" destId="{1B60F4AB-7397-492F-A78E-6015E3A9E555}" srcOrd="0" destOrd="0" presId="urn:microsoft.com/office/officeart/2005/8/layout/hList6"/>
    <dgm:cxn modelId="{24285F18-4DA2-4DDB-BEE6-3FC119ED9A49}" srcId="{67B8DE00-A412-4AA4-8DE9-AC0F93ED8B94}" destId="{CA8D05A9-F783-4C25-9005-9467A07D574B}" srcOrd="1" destOrd="0" parTransId="{C9A2A639-3945-4F87-9B64-0F4092E7C452}" sibTransId="{4495D430-4B1C-413B-B8E4-424CB7397684}"/>
    <dgm:cxn modelId="{F3390C38-B7D0-4C83-8ECA-DC38DA1A6171}" srcId="{67B8DE00-A412-4AA4-8DE9-AC0F93ED8B94}" destId="{E436E110-6D4C-4DCE-AF04-0188EDF5A127}" srcOrd="2" destOrd="0" parTransId="{5DD9BF9D-78A0-4AE5-9C90-B864BDD87BD9}" sibTransId="{9291B624-9EF0-43C9-9D7F-B33F1588CBAB}"/>
    <dgm:cxn modelId="{F6BD0140-C3C0-4E0D-AF24-FCB28BE6BD0D}" type="presOf" srcId="{67B8DE00-A412-4AA4-8DE9-AC0F93ED8B94}" destId="{B6DA9003-49D8-424E-BA06-DF7FFF5E7C99}" srcOrd="0" destOrd="0" presId="urn:microsoft.com/office/officeart/2005/8/layout/hList6"/>
    <dgm:cxn modelId="{DD891A68-DC4E-4D22-9799-542E03C109AF}" srcId="{67B8DE00-A412-4AA4-8DE9-AC0F93ED8B94}" destId="{A172FB4A-D78C-4F77-A4F5-D86B7C0C49F2}" srcOrd="4" destOrd="0" parTransId="{C657804D-D176-430B-A830-D8B4055953D0}" sibTransId="{9DAF6C5D-61A6-4EEC-9EA1-91F91F0E3AE4}"/>
    <dgm:cxn modelId="{72926068-01E9-4885-AE57-703D74C5A5D4}" type="presOf" srcId="{A172FB4A-D78C-4F77-A4F5-D86B7C0C49F2}" destId="{D5719434-0D2B-4958-9F91-0107C5E1DDF5}" srcOrd="0" destOrd="0" presId="urn:microsoft.com/office/officeart/2005/8/layout/hList6"/>
    <dgm:cxn modelId="{8AF91488-8C01-4F4C-838F-12233D994608}" type="presOf" srcId="{7DDF35F5-C171-44D1-AE7D-56F2122769A3}" destId="{E0614774-46B3-44D1-BD0E-721905A83460}" srcOrd="0" destOrd="0" presId="urn:microsoft.com/office/officeart/2005/8/layout/hList6"/>
    <dgm:cxn modelId="{CDE3A4BF-1363-4E89-89BA-84E304AF8340}" srcId="{67B8DE00-A412-4AA4-8DE9-AC0F93ED8B94}" destId="{7DDF35F5-C171-44D1-AE7D-56F2122769A3}" srcOrd="0" destOrd="0" parTransId="{2A35301E-728F-4248-8340-9CFF4E92DA18}" sibTransId="{9F366091-AA2B-4E16-A14C-3561152877C1}"/>
    <dgm:cxn modelId="{76EFC3C0-4F50-489D-923C-72899A55EC30}" srcId="{67B8DE00-A412-4AA4-8DE9-AC0F93ED8B94}" destId="{93608171-2EFF-4A0B-87D8-1289C7614CCF}" srcOrd="3" destOrd="0" parTransId="{6C7EB82A-D549-4AB5-8ADC-9C51591F85E6}" sibTransId="{AB4D681A-C120-4EF5-9486-BC6A4157E3A5}"/>
    <dgm:cxn modelId="{7ED838D7-E281-4C8E-A1CE-CAE76732C1DD}" type="presOf" srcId="{93608171-2EFF-4A0B-87D8-1289C7614CCF}" destId="{3AE7CFD0-BA74-48A1-9B4A-26EC826EE73F}" srcOrd="0" destOrd="0" presId="urn:microsoft.com/office/officeart/2005/8/layout/hList6"/>
    <dgm:cxn modelId="{503D39E6-1667-4429-A6F0-6D8416BD31FB}" type="presOf" srcId="{E436E110-6D4C-4DCE-AF04-0188EDF5A127}" destId="{221F37A1-3755-4142-9446-5F959B0FD097}" srcOrd="0" destOrd="0" presId="urn:microsoft.com/office/officeart/2005/8/layout/hList6"/>
    <dgm:cxn modelId="{ED451E1B-84FA-4FBF-A8A9-DA3DA30922D7}" type="presParOf" srcId="{B6DA9003-49D8-424E-BA06-DF7FFF5E7C99}" destId="{E0614774-46B3-44D1-BD0E-721905A83460}" srcOrd="0" destOrd="0" presId="urn:microsoft.com/office/officeart/2005/8/layout/hList6"/>
    <dgm:cxn modelId="{1C7D7495-190D-42AF-9933-06C7878739A2}" type="presParOf" srcId="{B6DA9003-49D8-424E-BA06-DF7FFF5E7C99}" destId="{63A6D89E-882E-4945-B436-69781B5ACC52}" srcOrd="1" destOrd="0" presId="urn:microsoft.com/office/officeart/2005/8/layout/hList6"/>
    <dgm:cxn modelId="{B0EA8015-8409-4463-9613-621A747BC053}" type="presParOf" srcId="{B6DA9003-49D8-424E-BA06-DF7FFF5E7C99}" destId="{1B60F4AB-7397-492F-A78E-6015E3A9E555}" srcOrd="2" destOrd="0" presId="urn:microsoft.com/office/officeart/2005/8/layout/hList6"/>
    <dgm:cxn modelId="{C53B976F-3D64-4879-87E2-5797DBA1ABA6}" type="presParOf" srcId="{B6DA9003-49D8-424E-BA06-DF7FFF5E7C99}" destId="{48C99B14-A5FF-475E-980E-BAC8F98DE06B}" srcOrd="3" destOrd="0" presId="urn:microsoft.com/office/officeart/2005/8/layout/hList6"/>
    <dgm:cxn modelId="{29735408-4FB2-49DF-BCE3-53D521E6BE35}" type="presParOf" srcId="{B6DA9003-49D8-424E-BA06-DF7FFF5E7C99}" destId="{221F37A1-3755-4142-9446-5F959B0FD097}" srcOrd="4" destOrd="0" presId="urn:microsoft.com/office/officeart/2005/8/layout/hList6"/>
    <dgm:cxn modelId="{70F60FF7-3D24-49F0-B7D4-5424B1129126}" type="presParOf" srcId="{B6DA9003-49D8-424E-BA06-DF7FFF5E7C99}" destId="{B9D10E4E-710A-4EE6-AF40-C5102AE33458}" srcOrd="5" destOrd="0" presId="urn:microsoft.com/office/officeart/2005/8/layout/hList6"/>
    <dgm:cxn modelId="{33429F45-6CD1-4954-ACC6-A4CF8501B522}" type="presParOf" srcId="{B6DA9003-49D8-424E-BA06-DF7FFF5E7C99}" destId="{3AE7CFD0-BA74-48A1-9B4A-26EC826EE73F}" srcOrd="6" destOrd="0" presId="urn:microsoft.com/office/officeart/2005/8/layout/hList6"/>
    <dgm:cxn modelId="{786BA8E6-C841-4A86-91BA-BEECFC0BF177}" type="presParOf" srcId="{B6DA9003-49D8-424E-BA06-DF7FFF5E7C99}" destId="{A3FEAF16-9089-43E1-BD25-0FFD03EBDC96}" srcOrd="7" destOrd="0" presId="urn:microsoft.com/office/officeart/2005/8/layout/hList6"/>
    <dgm:cxn modelId="{2EE0CDF8-F02C-44C1-B6EA-7936E11490DF}" type="presParOf" srcId="{B6DA9003-49D8-424E-BA06-DF7FFF5E7C99}" destId="{D5719434-0D2B-4958-9F91-0107C5E1DDF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FDFC8-87DE-443E-AA5B-AC9F5BC8A148}" type="doc">
      <dgm:prSet loTypeId="urn:microsoft.com/office/officeart/2005/8/layout/hList6" loCatId="list" qsTypeId="urn:microsoft.com/office/officeart/2005/8/quickstyle/simple1" qsCatId="simple" csTypeId="urn:microsoft.com/office/officeart/2005/8/colors/accent4_1" csCatId="accent4" phldr="1"/>
      <dgm:spPr/>
      <dgm:t>
        <a:bodyPr/>
        <a:lstStyle/>
        <a:p>
          <a:endParaRPr lang="fr-FR"/>
        </a:p>
      </dgm:t>
    </dgm:pt>
    <dgm:pt modelId="{6A0434BA-C181-4EA9-BD64-ED45056BAB4B}">
      <dgm:prSet phldrT="[Texte]"/>
      <dgm:spPr/>
      <dgm:t>
        <a:bodyPr/>
        <a:lstStyle/>
        <a:p>
          <a:r>
            <a:rPr lang="fr-FR" dirty="0">
              <a:solidFill>
                <a:srgbClr val="002060"/>
              </a:solidFill>
            </a:rPr>
            <a:t>M 10</a:t>
          </a:r>
        </a:p>
        <a:p>
          <a:r>
            <a:rPr lang="fr-FR" dirty="0">
              <a:solidFill>
                <a:srgbClr val="002060"/>
              </a:solidFill>
            </a:rPr>
            <a:t>Pacte</a:t>
          </a:r>
        </a:p>
        <a:p>
          <a:r>
            <a:rPr lang="fr-FR" dirty="0">
              <a:solidFill>
                <a:srgbClr val="002060"/>
              </a:solidFill>
            </a:rPr>
            <a:t>Les missions spécifiques </a:t>
          </a:r>
          <a:r>
            <a:rPr lang="fr-FR" dirty="0" err="1">
              <a:solidFill>
                <a:srgbClr val="002060"/>
              </a:solidFill>
            </a:rPr>
            <a:t>LP</a:t>
          </a:r>
          <a:endParaRPr lang="fr-FR" dirty="0">
            <a:solidFill>
              <a:srgbClr val="002060"/>
            </a:solidFill>
          </a:endParaRPr>
        </a:p>
      </dgm:t>
    </dgm:pt>
    <dgm:pt modelId="{98A1B02B-AE9F-4836-93C6-6B554C5E1C89}" type="parTrans" cxnId="{C785D757-5621-4F88-B84C-2BC9A4C29733}">
      <dgm:prSet/>
      <dgm:spPr/>
      <dgm:t>
        <a:bodyPr/>
        <a:lstStyle/>
        <a:p>
          <a:endParaRPr lang="fr-FR"/>
        </a:p>
      </dgm:t>
    </dgm:pt>
    <dgm:pt modelId="{5D8ACE92-E57D-46B4-AF3B-6C86382028FC}" type="sibTrans" cxnId="{C785D757-5621-4F88-B84C-2BC9A4C29733}">
      <dgm:prSet/>
      <dgm:spPr/>
      <dgm:t>
        <a:bodyPr/>
        <a:lstStyle/>
        <a:p>
          <a:endParaRPr lang="fr-FR"/>
        </a:p>
      </dgm:t>
    </dgm:pt>
    <dgm:pt modelId="{8DCE6241-9F11-4B9D-B509-A0929284CB04}">
      <dgm:prSet phldrT="[Texte]"/>
      <dgm:spPr/>
      <dgm:t>
        <a:bodyPr/>
        <a:lstStyle/>
        <a:p>
          <a:r>
            <a:rPr lang="fr-FR" dirty="0">
              <a:solidFill>
                <a:srgbClr val="002060"/>
              </a:solidFill>
            </a:rPr>
            <a:t>M 09</a:t>
          </a:r>
        </a:p>
        <a:p>
          <a:r>
            <a:rPr lang="fr-FR" dirty="0">
              <a:solidFill>
                <a:srgbClr val="002060"/>
              </a:solidFill>
            </a:rPr>
            <a:t>Le Bureau des Entreprises</a:t>
          </a:r>
        </a:p>
      </dgm:t>
    </dgm:pt>
    <dgm:pt modelId="{63915699-DFA5-4AC3-B09B-80087663825D}" type="parTrans" cxnId="{FCE9D216-87B1-47F8-85E8-C84172FD83BF}">
      <dgm:prSet/>
      <dgm:spPr/>
      <dgm:t>
        <a:bodyPr/>
        <a:lstStyle/>
        <a:p>
          <a:endParaRPr lang="fr-FR"/>
        </a:p>
      </dgm:t>
    </dgm:pt>
    <dgm:pt modelId="{53D9724C-6589-42CF-BB2D-2D969CE09337}" type="sibTrans" cxnId="{FCE9D216-87B1-47F8-85E8-C84172FD83BF}">
      <dgm:prSet/>
      <dgm:spPr/>
      <dgm:t>
        <a:bodyPr/>
        <a:lstStyle/>
        <a:p>
          <a:endParaRPr lang="fr-FR"/>
        </a:p>
      </dgm:t>
    </dgm:pt>
    <dgm:pt modelId="{451F3BFC-617B-4197-AF1A-0CC0A68CAF95}">
      <dgm:prSet phldrT="[Texte]"/>
      <dgm:spPr/>
      <dgm:t>
        <a:bodyPr/>
        <a:lstStyle/>
        <a:p>
          <a:r>
            <a:rPr lang="fr-FR" dirty="0">
              <a:solidFill>
                <a:srgbClr val="002060"/>
              </a:solidFill>
            </a:rPr>
            <a:t>M 05</a:t>
          </a:r>
        </a:p>
        <a:p>
          <a:r>
            <a:rPr lang="fr-FR" dirty="0">
              <a:solidFill>
                <a:srgbClr val="002060"/>
              </a:solidFill>
            </a:rPr>
            <a:t>3 dispositifs</a:t>
          </a:r>
        </a:p>
        <a:p>
          <a:r>
            <a:rPr lang="fr-FR" dirty="0">
              <a:solidFill>
                <a:srgbClr val="002060"/>
              </a:solidFill>
            </a:rPr>
            <a:t>Pour prévenir le décrochage scolaire	</a:t>
          </a:r>
        </a:p>
      </dgm:t>
    </dgm:pt>
    <dgm:pt modelId="{3279DA7E-EAC3-41AD-A13B-333B7B349FA2}" type="parTrans" cxnId="{0A5D9ABB-72A0-4E8F-A4FA-FEAF6B52C2F3}">
      <dgm:prSet/>
      <dgm:spPr/>
      <dgm:t>
        <a:bodyPr/>
        <a:lstStyle/>
        <a:p>
          <a:endParaRPr lang="fr-FR"/>
        </a:p>
      </dgm:t>
    </dgm:pt>
    <dgm:pt modelId="{9B101152-3257-4178-AF61-AE15FB887945}" type="sibTrans" cxnId="{0A5D9ABB-72A0-4E8F-A4FA-FEAF6B52C2F3}">
      <dgm:prSet/>
      <dgm:spPr/>
      <dgm:t>
        <a:bodyPr/>
        <a:lstStyle/>
        <a:p>
          <a:endParaRPr lang="fr-FR"/>
        </a:p>
      </dgm:t>
    </dgm:pt>
    <dgm:pt modelId="{25B3525E-C42B-4FAE-BC54-E2CB40B10AA7}">
      <dgm:prSet/>
      <dgm:spPr/>
      <dgm:t>
        <a:bodyPr/>
        <a:lstStyle/>
        <a:p>
          <a:r>
            <a:rPr lang="fr-FR" dirty="0">
              <a:solidFill>
                <a:srgbClr val="002060"/>
              </a:solidFill>
            </a:rPr>
            <a:t>M 01</a:t>
          </a:r>
        </a:p>
        <a:p>
          <a:r>
            <a:rPr lang="fr-FR" dirty="0">
              <a:solidFill>
                <a:srgbClr val="002060"/>
              </a:solidFill>
            </a:rPr>
            <a:t>Allocations </a:t>
          </a:r>
        </a:p>
        <a:p>
          <a:r>
            <a:rPr lang="fr-FR" dirty="0" err="1">
              <a:solidFill>
                <a:srgbClr val="002060"/>
              </a:solidFill>
            </a:rPr>
            <a:t>PFMP</a:t>
          </a:r>
          <a:endParaRPr lang="fr-FR" dirty="0">
            <a:solidFill>
              <a:srgbClr val="002060"/>
            </a:solidFill>
          </a:endParaRPr>
        </a:p>
      </dgm:t>
    </dgm:pt>
    <dgm:pt modelId="{66C2C104-5CA6-414E-A47E-16149E36FE4C}" type="parTrans" cxnId="{5AB18A97-9F70-4360-BA8B-775347666561}">
      <dgm:prSet/>
      <dgm:spPr/>
      <dgm:t>
        <a:bodyPr/>
        <a:lstStyle/>
        <a:p>
          <a:endParaRPr lang="fr-FR"/>
        </a:p>
      </dgm:t>
    </dgm:pt>
    <dgm:pt modelId="{B7372128-5956-4BC8-9E29-967AE17CDF83}" type="sibTrans" cxnId="{5AB18A97-9F70-4360-BA8B-775347666561}">
      <dgm:prSet/>
      <dgm:spPr/>
      <dgm:t>
        <a:bodyPr/>
        <a:lstStyle/>
        <a:p>
          <a:endParaRPr lang="fr-FR"/>
        </a:p>
      </dgm:t>
    </dgm:pt>
    <dgm:pt modelId="{F4341B23-F299-4266-8238-EE77AFC196C8}">
      <dgm:prSet/>
      <dgm:spPr/>
      <dgm:t>
        <a:bodyPr/>
        <a:lstStyle/>
        <a:p>
          <a:r>
            <a:rPr lang="fr-FR" dirty="0">
              <a:solidFill>
                <a:srgbClr val="002060"/>
              </a:solidFill>
            </a:rPr>
            <a:t>M 06</a:t>
          </a:r>
        </a:p>
        <a:p>
          <a:r>
            <a:rPr lang="fr-FR" dirty="0">
              <a:solidFill>
                <a:srgbClr val="002060"/>
              </a:solidFill>
              <a:latin typeface="+mn-lt"/>
            </a:rPr>
            <a:t>Préparation de l’insertion pro. grâce à des partenaires extérieurs </a:t>
          </a:r>
          <a:br>
            <a:rPr lang="fr-FR" dirty="0">
              <a:solidFill>
                <a:srgbClr val="002060"/>
              </a:solidFill>
              <a:latin typeface="+mn-lt"/>
            </a:rPr>
          </a:br>
          <a:r>
            <a:rPr lang="fr-FR" dirty="0">
              <a:solidFill>
                <a:srgbClr val="002060"/>
              </a:solidFill>
              <a:latin typeface="+mn-lt"/>
            </a:rPr>
            <a:t>		</a:t>
          </a:r>
          <a:endParaRPr lang="fr-FR" dirty="0"/>
        </a:p>
      </dgm:t>
    </dgm:pt>
    <dgm:pt modelId="{4178144B-61F5-477C-945E-6E91850768F8}" type="parTrans" cxnId="{68EF9742-9620-4311-86B8-A26B37E56EEE}">
      <dgm:prSet/>
      <dgm:spPr/>
      <dgm:t>
        <a:bodyPr/>
        <a:lstStyle/>
        <a:p>
          <a:endParaRPr lang="fr-FR"/>
        </a:p>
      </dgm:t>
    </dgm:pt>
    <dgm:pt modelId="{0C4987E9-C1C3-49E7-8B13-D3E917C6EF39}" type="sibTrans" cxnId="{68EF9742-9620-4311-86B8-A26B37E56EEE}">
      <dgm:prSet/>
      <dgm:spPr/>
      <dgm:t>
        <a:bodyPr/>
        <a:lstStyle/>
        <a:p>
          <a:endParaRPr lang="fr-FR"/>
        </a:p>
      </dgm:t>
    </dgm:pt>
    <dgm:pt modelId="{1F84F2A5-8D5F-4D26-8BEB-E383150BF8DD}" type="pres">
      <dgm:prSet presAssocID="{6ABFDFC8-87DE-443E-AA5B-AC9F5BC8A148}" presName="Name0" presStyleCnt="0">
        <dgm:presLayoutVars>
          <dgm:dir/>
          <dgm:resizeHandles val="exact"/>
        </dgm:presLayoutVars>
      </dgm:prSet>
      <dgm:spPr/>
    </dgm:pt>
    <dgm:pt modelId="{19F663EA-8C57-46BA-945C-F423A8D6B481}" type="pres">
      <dgm:prSet presAssocID="{25B3525E-C42B-4FAE-BC54-E2CB40B10AA7}" presName="node" presStyleLbl="node1" presStyleIdx="0" presStyleCnt="5" custLinFactX="-98005" custLinFactNeighborX="-100000" custLinFactNeighborY="-575">
        <dgm:presLayoutVars>
          <dgm:bulletEnabled val="1"/>
        </dgm:presLayoutVars>
      </dgm:prSet>
      <dgm:spPr/>
    </dgm:pt>
    <dgm:pt modelId="{CA6DFE25-DD80-4C90-81BD-3CF40E85B166}" type="pres">
      <dgm:prSet presAssocID="{B7372128-5956-4BC8-9E29-967AE17CDF83}" presName="sibTrans" presStyleCnt="0"/>
      <dgm:spPr/>
    </dgm:pt>
    <dgm:pt modelId="{AF53936C-035E-4DD1-9A84-AA81399D077B}" type="pres">
      <dgm:prSet presAssocID="{451F3BFC-617B-4197-AF1A-0CC0A68CAF95}" presName="node" presStyleLbl="node1" presStyleIdx="1" presStyleCnt="5" custLinFactX="91588" custLinFactNeighborX="100000" custLinFactNeighborY="0">
        <dgm:presLayoutVars>
          <dgm:bulletEnabled val="1"/>
        </dgm:presLayoutVars>
      </dgm:prSet>
      <dgm:spPr/>
    </dgm:pt>
    <dgm:pt modelId="{B7150465-920E-4F4A-9E08-CD6A3D9B09F7}" type="pres">
      <dgm:prSet presAssocID="{9B101152-3257-4178-AF61-AE15FB887945}" presName="sibTrans" presStyleCnt="0"/>
      <dgm:spPr/>
    </dgm:pt>
    <dgm:pt modelId="{9E74CF98-97F3-4FE5-8F02-9A40000AF871}" type="pres">
      <dgm:prSet presAssocID="{8DCE6241-9F11-4B9D-B509-A0929284CB04}" presName="node" presStyleLbl="node1" presStyleIdx="2" presStyleCnt="5" custLinFactX="-100000" custLinFactNeighborX="-169604" custLinFactNeighborY="0">
        <dgm:presLayoutVars>
          <dgm:bulletEnabled val="1"/>
        </dgm:presLayoutVars>
      </dgm:prSet>
      <dgm:spPr/>
    </dgm:pt>
    <dgm:pt modelId="{B5A80329-B2DE-4397-8A59-297ED38A2295}" type="pres">
      <dgm:prSet presAssocID="{53D9724C-6589-42CF-BB2D-2D969CE09337}" presName="sibTrans" presStyleCnt="0"/>
      <dgm:spPr/>
    </dgm:pt>
    <dgm:pt modelId="{785F6EC0-83A9-462F-B7F1-274BFCC1CB9B}" type="pres">
      <dgm:prSet presAssocID="{6A0434BA-C181-4EA9-BD64-ED45056BAB4B}" presName="node" presStyleLbl="node1" presStyleIdx="3" presStyleCnt="5" custLinFactX="92399" custLinFactNeighborX="100000" custLinFactNeighborY="0">
        <dgm:presLayoutVars>
          <dgm:bulletEnabled val="1"/>
        </dgm:presLayoutVars>
      </dgm:prSet>
      <dgm:spPr/>
    </dgm:pt>
    <dgm:pt modelId="{EA215662-B310-4506-85DE-6066E0056366}" type="pres">
      <dgm:prSet presAssocID="{5D8ACE92-E57D-46B4-AF3B-6C86382028FC}" presName="sibTrans" presStyleCnt="0"/>
      <dgm:spPr/>
    </dgm:pt>
    <dgm:pt modelId="{61DAF30D-E568-4E69-8078-57BFD0A1A02A}" type="pres">
      <dgm:prSet presAssocID="{F4341B23-F299-4266-8238-EE77AFC196C8}" presName="node" presStyleLbl="node1" presStyleIdx="4" presStyleCnt="5" custLinFactX="-100505" custLinFactNeighborX="-200000" custLinFactNeighborY="0">
        <dgm:presLayoutVars>
          <dgm:bulletEnabled val="1"/>
        </dgm:presLayoutVars>
      </dgm:prSet>
      <dgm:spPr/>
    </dgm:pt>
  </dgm:ptLst>
  <dgm:cxnLst>
    <dgm:cxn modelId="{FCE9D216-87B1-47F8-85E8-C84172FD83BF}" srcId="{6ABFDFC8-87DE-443E-AA5B-AC9F5BC8A148}" destId="{8DCE6241-9F11-4B9D-B509-A0929284CB04}" srcOrd="2" destOrd="0" parTransId="{63915699-DFA5-4AC3-B09B-80087663825D}" sibTransId="{53D9724C-6589-42CF-BB2D-2D969CE09337}"/>
    <dgm:cxn modelId="{226B602B-BBBD-44BD-BE70-D61BC374DF9E}" type="presOf" srcId="{F4341B23-F299-4266-8238-EE77AFC196C8}" destId="{61DAF30D-E568-4E69-8078-57BFD0A1A02A}" srcOrd="0" destOrd="0" presId="urn:microsoft.com/office/officeart/2005/8/layout/hList6"/>
    <dgm:cxn modelId="{68EF9742-9620-4311-86B8-A26B37E56EEE}" srcId="{6ABFDFC8-87DE-443E-AA5B-AC9F5BC8A148}" destId="{F4341B23-F299-4266-8238-EE77AFC196C8}" srcOrd="4" destOrd="0" parTransId="{4178144B-61F5-477C-945E-6E91850768F8}" sibTransId="{0C4987E9-C1C3-49E7-8B13-D3E917C6EF39}"/>
    <dgm:cxn modelId="{8D31874F-58DD-4F7B-BD28-D4F926DF90DA}" type="presOf" srcId="{8DCE6241-9F11-4B9D-B509-A0929284CB04}" destId="{9E74CF98-97F3-4FE5-8F02-9A40000AF871}" srcOrd="0" destOrd="0" presId="urn:microsoft.com/office/officeart/2005/8/layout/hList6"/>
    <dgm:cxn modelId="{C785D757-5621-4F88-B84C-2BC9A4C29733}" srcId="{6ABFDFC8-87DE-443E-AA5B-AC9F5BC8A148}" destId="{6A0434BA-C181-4EA9-BD64-ED45056BAB4B}" srcOrd="3" destOrd="0" parTransId="{98A1B02B-AE9F-4836-93C6-6B554C5E1C89}" sibTransId="{5D8ACE92-E57D-46B4-AF3B-6C86382028FC}"/>
    <dgm:cxn modelId="{BD849682-6BBD-4D3B-BBA7-DC07136B5EEB}" type="presOf" srcId="{6ABFDFC8-87DE-443E-AA5B-AC9F5BC8A148}" destId="{1F84F2A5-8D5F-4D26-8BEB-E383150BF8DD}" srcOrd="0" destOrd="0" presId="urn:microsoft.com/office/officeart/2005/8/layout/hList6"/>
    <dgm:cxn modelId="{EED2D38B-B63A-461B-B40D-394A4B25AC5F}" type="presOf" srcId="{6A0434BA-C181-4EA9-BD64-ED45056BAB4B}" destId="{785F6EC0-83A9-462F-B7F1-274BFCC1CB9B}" srcOrd="0" destOrd="0" presId="urn:microsoft.com/office/officeart/2005/8/layout/hList6"/>
    <dgm:cxn modelId="{4D94A794-485B-4190-9AA5-3C58E108E78E}" type="presOf" srcId="{25B3525E-C42B-4FAE-BC54-E2CB40B10AA7}" destId="{19F663EA-8C57-46BA-945C-F423A8D6B481}" srcOrd="0" destOrd="0" presId="urn:microsoft.com/office/officeart/2005/8/layout/hList6"/>
    <dgm:cxn modelId="{5AB18A97-9F70-4360-BA8B-775347666561}" srcId="{6ABFDFC8-87DE-443E-AA5B-AC9F5BC8A148}" destId="{25B3525E-C42B-4FAE-BC54-E2CB40B10AA7}" srcOrd="0" destOrd="0" parTransId="{66C2C104-5CA6-414E-A47E-16149E36FE4C}" sibTransId="{B7372128-5956-4BC8-9E29-967AE17CDF83}"/>
    <dgm:cxn modelId="{9A3885A7-61FB-49BF-AF43-A9D2EC5613AE}" type="presOf" srcId="{451F3BFC-617B-4197-AF1A-0CC0A68CAF95}" destId="{AF53936C-035E-4DD1-9A84-AA81399D077B}" srcOrd="0" destOrd="0" presId="urn:microsoft.com/office/officeart/2005/8/layout/hList6"/>
    <dgm:cxn modelId="{0A5D9ABB-72A0-4E8F-A4FA-FEAF6B52C2F3}" srcId="{6ABFDFC8-87DE-443E-AA5B-AC9F5BC8A148}" destId="{451F3BFC-617B-4197-AF1A-0CC0A68CAF95}" srcOrd="1" destOrd="0" parTransId="{3279DA7E-EAC3-41AD-A13B-333B7B349FA2}" sibTransId="{9B101152-3257-4178-AF61-AE15FB887945}"/>
    <dgm:cxn modelId="{6A4F1D71-86EC-4F4C-9753-70B9EB8F16F2}" type="presParOf" srcId="{1F84F2A5-8D5F-4D26-8BEB-E383150BF8DD}" destId="{19F663EA-8C57-46BA-945C-F423A8D6B481}" srcOrd="0" destOrd="0" presId="urn:microsoft.com/office/officeart/2005/8/layout/hList6"/>
    <dgm:cxn modelId="{710AC2A6-5D18-45CA-84E5-651DD1191D3E}" type="presParOf" srcId="{1F84F2A5-8D5F-4D26-8BEB-E383150BF8DD}" destId="{CA6DFE25-DD80-4C90-81BD-3CF40E85B166}" srcOrd="1" destOrd="0" presId="urn:microsoft.com/office/officeart/2005/8/layout/hList6"/>
    <dgm:cxn modelId="{8CB274DB-5564-48A6-83ED-C3AD3AA97C7C}" type="presParOf" srcId="{1F84F2A5-8D5F-4D26-8BEB-E383150BF8DD}" destId="{AF53936C-035E-4DD1-9A84-AA81399D077B}" srcOrd="2" destOrd="0" presId="urn:microsoft.com/office/officeart/2005/8/layout/hList6"/>
    <dgm:cxn modelId="{332A98C4-884B-4276-BB8A-C213BA2B22AB}" type="presParOf" srcId="{1F84F2A5-8D5F-4D26-8BEB-E383150BF8DD}" destId="{B7150465-920E-4F4A-9E08-CD6A3D9B09F7}" srcOrd="3" destOrd="0" presId="urn:microsoft.com/office/officeart/2005/8/layout/hList6"/>
    <dgm:cxn modelId="{D5F7EBED-9285-4FB2-A20F-7ECCA38A575C}" type="presParOf" srcId="{1F84F2A5-8D5F-4D26-8BEB-E383150BF8DD}" destId="{9E74CF98-97F3-4FE5-8F02-9A40000AF871}" srcOrd="4" destOrd="0" presId="urn:microsoft.com/office/officeart/2005/8/layout/hList6"/>
    <dgm:cxn modelId="{4A427872-F6EE-4219-A768-4FAB45B6C659}" type="presParOf" srcId="{1F84F2A5-8D5F-4D26-8BEB-E383150BF8DD}" destId="{B5A80329-B2DE-4397-8A59-297ED38A2295}" srcOrd="5" destOrd="0" presId="urn:microsoft.com/office/officeart/2005/8/layout/hList6"/>
    <dgm:cxn modelId="{E576A95E-9F94-4C0C-9B12-19711889F89A}" type="presParOf" srcId="{1F84F2A5-8D5F-4D26-8BEB-E383150BF8DD}" destId="{785F6EC0-83A9-462F-B7F1-274BFCC1CB9B}" srcOrd="6" destOrd="0" presId="urn:microsoft.com/office/officeart/2005/8/layout/hList6"/>
    <dgm:cxn modelId="{D16AB10B-1D6C-42FD-91E7-C3D852D538B5}" type="presParOf" srcId="{1F84F2A5-8D5F-4D26-8BEB-E383150BF8DD}" destId="{EA215662-B310-4506-85DE-6066E0056366}" srcOrd="7" destOrd="0" presId="urn:microsoft.com/office/officeart/2005/8/layout/hList6"/>
    <dgm:cxn modelId="{103D74D0-705A-466E-A3D7-76816483EE12}" type="presParOf" srcId="{1F84F2A5-8D5F-4D26-8BEB-E383150BF8DD}" destId="{61DAF30D-E568-4E69-8078-57BFD0A1A02A}"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FDFC8-87DE-443E-AA5B-AC9F5BC8A148}" type="doc">
      <dgm:prSet loTypeId="urn:microsoft.com/office/officeart/2005/8/layout/hList6" loCatId="list" qsTypeId="urn:microsoft.com/office/officeart/2005/8/quickstyle/simple1" qsCatId="simple" csTypeId="urn:microsoft.com/office/officeart/2005/8/colors/accent4_1" csCatId="accent4" phldr="1"/>
      <dgm:spPr/>
      <dgm:t>
        <a:bodyPr/>
        <a:lstStyle/>
        <a:p>
          <a:endParaRPr lang="fr-FR"/>
        </a:p>
      </dgm:t>
    </dgm:pt>
    <dgm:pt modelId="{B03E530D-6C9D-4618-BF8D-B51784852CAA}">
      <dgm:prSet custT="1"/>
      <dgm:spPr/>
      <dgm:t>
        <a:bodyPr/>
        <a:lstStyle/>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M 04</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organiser l’année de terminale RS 2024</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nouvelle grille horaire</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Bac Pro</a:t>
          </a:r>
        </a:p>
      </dgm:t>
    </dgm:pt>
    <dgm:pt modelId="{39B23487-DCEC-47A1-83D7-50888CAEF120}" type="parTrans" cxnId="{55072354-BF9F-4238-AE09-2CE70C574D07}">
      <dgm:prSet/>
      <dgm:spPr/>
      <dgm:t>
        <a:bodyPr/>
        <a:lstStyle/>
        <a:p>
          <a:endParaRPr lang="fr-FR"/>
        </a:p>
      </dgm:t>
    </dgm:pt>
    <dgm:pt modelId="{52F6E768-BF18-4DAF-AA3D-141360D13AFB}" type="sibTrans" cxnId="{55072354-BF9F-4238-AE09-2CE70C574D07}">
      <dgm:prSet/>
      <dgm:spPr/>
      <dgm:t>
        <a:bodyPr/>
        <a:lstStyle/>
        <a:p>
          <a:endParaRPr lang="fr-FR"/>
        </a:p>
      </dgm:t>
    </dgm:pt>
    <dgm:pt modelId="{75DB469F-E233-463D-9065-AC11DD3F990A}">
      <dgm:prSet custT="1"/>
      <dgm:spPr/>
      <dgm:t>
        <a:bodyPr/>
        <a:lstStyle/>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M 07</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adapter l’offre de formation</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RS 2026</a:t>
          </a:r>
        </a:p>
      </dgm:t>
    </dgm:pt>
    <dgm:pt modelId="{1CA59524-42CF-4F92-A468-D3D7BFBBD4DF}" type="parTrans" cxnId="{0B4B78A5-081F-4C2E-8F50-7FF93FB3D635}">
      <dgm:prSet/>
      <dgm:spPr/>
      <dgm:t>
        <a:bodyPr/>
        <a:lstStyle/>
        <a:p>
          <a:endParaRPr lang="fr-FR"/>
        </a:p>
      </dgm:t>
    </dgm:pt>
    <dgm:pt modelId="{B897E979-1D05-4E79-B650-F87A3646CCDB}" type="sibTrans" cxnId="{0B4B78A5-081F-4C2E-8F50-7FF93FB3D635}">
      <dgm:prSet/>
      <dgm:spPr/>
      <dgm:t>
        <a:bodyPr/>
        <a:lstStyle/>
        <a:p>
          <a:endParaRPr lang="fr-FR"/>
        </a:p>
      </dgm:t>
    </dgm:pt>
    <dgm:pt modelId="{60A97440-EB91-4CC1-BC05-CCB394DB7518}">
      <dgm:prSet custT="1"/>
      <dgm:spPr/>
      <dgm:t>
        <a:bodyPr/>
        <a:lstStyle/>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M 08</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passer de</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 4 500</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 à </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20 000 places en formation Bac +1</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 RS 2026 </a:t>
          </a:r>
        </a:p>
      </dgm:t>
    </dgm:pt>
    <dgm:pt modelId="{D8C92238-CD64-47DA-8270-00CA66D54696}" type="parTrans" cxnId="{14E859A2-85D3-46AE-9C3B-A214580C20C4}">
      <dgm:prSet/>
      <dgm:spPr/>
      <dgm:t>
        <a:bodyPr/>
        <a:lstStyle/>
        <a:p>
          <a:endParaRPr lang="fr-FR"/>
        </a:p>
      </dgm:t>
    </dgm:pt>
    <dgm:pt modelId="{7C95062B-5A54-4780-8FAC-9FCBC07AB903}" type="sibTrans" cxnId="{14E859A2-85D3-46AE-9C3B-A214580C20C4}">
      <dgm:prSet/>
      <dgm:spPr/>
      <dgm:t>
        <a:bodyPr/>
        <a:lstStyle/>
        <a:p>
          <a:endParaRPr lang="fr-FR"/>
        </a:p>
      </dgm:t>
    </dgm:pt>
    <dgm:pt modelId="{1DB14233-A883-45D7-A620-617BEF21C108}">
      <dgm:prSet custT="1"/>
      <dgm:spPr/>
      <dgm:t>
        <a:bodyPr/>
        <a:lstStyle/>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M 12 </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Pédagogie</a:t>
          </a:r>
        </a:p>
        <a:p>
          <a:pPr marL="0" lvl="0" algn="ctr" defTabSz="1022350">
            <a:lnSpc>
              <a:spcPct val="90000"/>
            </a:lnSpc>
            <a:spcBef>
              <a:spcPct val="0"/>
            </a:spcBef>
            <a:spcAft>
              <a:spcPct val="35000"/>
            </a:spcAft>
            <a:buNone/>
          </a:pPr>
          <a:r>
            <a:rPr lang="fr-FR" sz="2300" kern="1200" dirty="0" err="1">
              <a:solidFill>
                <a:srgbClr val="002060"/>
              </a:solidFill>
              <a:latin typeface="Arial"/>
              <a:ea typeface="+mn-ea"/>
              <a:cs typeface="+mn-cs"/>
            </a:rPr>
            <a:t>ProFan</a:t>
          </a:r>
          <a:r>
            <a:rPr lang="fr-FR" sz="2300" kern="1200" dirty="0">
              <a:solidFill>
                <a:srgbClr val="002060"/>
              </a:solidFill>
              <a:latin typeface="Arial"/>
              <a:ea typeface="+mn-ea"/>
              <a:cs typeface="+mn-cs"/>
            </a:rPr>
            <a:t> </a:t>
          </a:r>
        </a:p>
      </dgm:t>
    </dgm:pt>
    <dgm:pt modelId="{987FA7C4-2426-468D-A150-DDFC8ADDCA05}" type="parTrans" cxnId="{466D0597-8808-4BFA-B6F8-3464D71FF76F}">
      <dgm:prSet/>
      <dgm:spPr/>
      <dgm:t>
        <a:bodyPr/>
        <a:lstStyle/>
        <a:p>
          <a:endParaRPr lang="fr-FR"/>
        </a:p>
      </dgm:t>
    </dgm:pt>
    <dgm:pt modelId="{8EF51A40-4AAA-4964-B54C-78BCBAA8A7EF}" type="sibTrans" cxnId="{466D0597-8808-4BFA-B6F8-3464D71FF76F}">
      <dgm:prSet/>
      <dgm:spPr/>
      <dgm:t>
        <a:bodyPr/>
        <a:lstStyle/>
        <a:p>
          <a:endParaRPr lang="fr-FR"/>
        </a:p>
      </dgm:t>
    </dgm:pt>
    <dgm:pt modelId="{918791A4-1EC7-4A7A-8FA6-3B3AE35D02E4}">
      <dgm:prSet custT="1"/>
      <dgm:spPr/>
      <dgm:t>
        <a:bodyPr/>
        <a:lstStyle/>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M 02 </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Français et Maths en groupes de besoin à effectif réduits</a:t>
          </a:r>
        </a:p>
        <a:p>
          <a:pPr marL="0" lvl="0" algn="ctr" defTabSz="1022350">
            <a:lnSpc>
              <a:spcPct val="90000"/>
            </a:lnSpc>
            <a:spcBef>
              <a:spcPct val="0"/>
            </a:spcBef>
            <a:spcAft>
              <a:spcPct val="35000"/>
            </a:spcAft>
            <a:buNone/>
          </a:pPr>
          <a:r>
            <a:rPr lang="fr-FR" sz="2300" kern="1200" dirty="0">
              <a:solidFill>
                <a:srgbClr val="002060"/>
              </a:solidFill>
              <a:latin typeface="Arial"/>
              <a:ea typeface="+mn-ea"/>
              <a:cs typeface="+mn-cs"/>
            </a:rPr>
            <a:t>(voir M 04)</a:t>
          </a:r>
        </a:p>
      </dgm:t>
    </dgm:pt>
    <dgm:pt modelId="{CACF8954-4851-40BA-ABDE-D1D0F9749444}" type="parTrans" cxnId="{891307DD-C663-41F0-8AF7-0069D87D811B}">
      <dgm:prSet/>
      <dgm:spPr/>
      <dgm:t>
        <a:bodyPr/>
        <a:lstStyle/>
        <a:p>
          <a:endParaRPr lang="fr-FR"/>
        </a:p>
      </dgm:t>
    </dgm:pt>
    <dgm:pt modelId="{0E54121C-CFF4-4E66-B4BA-9C1DEE6D8542}" type="sibTrans" cxnId="{891307DD-C663-41F0-8AF7-0069D87D811B}">
      <dgm:prSet/>
      <dgm:spPr/>
      <dgm:t>
        <a:bodyPr/>
        <a:lstStyle/>
        <a:p>
          <a:endParaRPr lang="fr-FR"/>
        </a:p>
      </dgm:t>
    </dgm:pt>
    <dgm:pt modelId="{7A2B8614-DA41-4057-9B15-0C25ED5BA275}">
      <dgm:prSet custT="1"/>
      <dgm:spPr/>
      <dgm:t>
        <a:bodyPr/>
        <a:lstStyle/>
        <a:p>
          <a:r>
            <a:rPr lang="fr-FR" sz="2300" kern="1200" dirty="0">
              <a:solidFill>
                <a:srgbClr val="002060"/>
              </a:solidFill>
              <a:latin typeface="Arial"/>
              <a:ea typeface="+mn-ea"/>
              <a:cs typeface="+mn-cs"/>
            </a:rPr>
            <a:t>M 03 options</a:t>
          </a:r>
        </a:p>
        <a:p>
          <a:endParaRPr lang="fr-FR" sz="2300" kern="1200" dirty="0">
            <a:solidFill>
              <a:srgbClr val="002060"/>
            </a:solidFill>
            <a:latin typeface="Arial"/>
            <a:ea typeface="+mn-ea"/>
            <a:cs typeface="+mn-cs"/>
          </a:endParaRPr>
        </a:p>
        <a:p>
          <a:endParaRPr lang="fr-FR" sz="2300" kern="1200" dirty="0">
            <a:solidFill>
              <a:srgbClr val="002060"/>
            </a:solidFill>
            <a:latin typeface="Arial"/>
            <a:ea typeface="+mn-ea"/>
            <a:cs typeface="+mn-cs"/>
          </a:endParaRPr>
        </a:p>
        <a:p>
          <a:r>
            <a:rPr lang="fr-FR" sz="2300" kern="1200" dirty="0" err="1">
              <a:solidFill>
                <a:srgbClr val="002060"/>
              </a:solidFill>
              <a:latin typeface="Arial"/>
              <a:ea typeface="+mn-ea"/>
              <a:cs typeface="+mn-cs"/>
            </a:rPr>
            <a:t>Ens</a:t>
          </a:r>
          <a:r>
            <a:rPr lang="fr-FR" sz="2300" kern="1200" dirty="0">
              <a:solidFill>
                <a:srgbClr val="002060"/>
              </a:solidFill>
              <a:latin typeface="Arial"/>
              <a:ea typeface="+mn-ea"/>
              <a:cs typeface="+mn-cs"/>
            </a:rPr>
            <a:t>. optionnels</a:t>
          </a:r>
        </a:p>
        <a:p>
          <a:endParaRPr lang="fr-FR" sz="2900" kern="1200" dirty="0"/>
        </a:p>
      </dgm:t>
    </dgm:pt>
    <dgm:pt modelId="{BF41A6FF-EC42-4949-AA05-D1B09BC07AB2}" type="parTrans" cxnId="{91A13D2F-2E49-47DF-9CE0-C1F04033860B}">
      <dgm:prSet/>
      <dgm:spPr/>
      <dgm:t>
        <a:bodyPr/>
        <a:lstStyle/>
        <a:p>
          <a:endParaRPr lang="fr-FR"/>
        </a:p>
      </dgm:t>
    </dgm:pt>
    <dgm:pt modelId="{7B3D49FA-4341-48E3-B15A-893DC9571EB5}" type="sibTrans" cxnId="{91A13D2F-2E49-47DF-9CE0-C1F04033860B}">
      <dgm:prSet/>
      <dgm:spPr/>
      <dgm:t>
        <a:bodyPr/>
        <a:lstStyle/>
        <a:p>
          <a:endParaRPr lang="fr-FR"/>
        </a:p>
      </dgm:t>
    </dgm:pt>
    <dgm:pt modelId="{1F84F2A5-8D5F-4D26-8BEB-E383150BF8DD}" type="pres">
      <dgm:prSet presAssocID="{6ABFDFC8-87DE-443E-AA5B-AC9F5BC8A148}" presName="Name0" presStyleCnt="0">
        <dgm:presLayoutVars>
          <dgm:dir/>
          <dgm:resizeHandles val="exact"/>
        </dgm:presLayoutVars>
      </dgm:prSet>
      <dgm:spPr/>
    </dgm:pt>
    <dgm:pt modelId="{6147C7E9-2988-4FCA-AD19-0334933BCF46}" type="pres">
      <dgm:prSet presAssocID="{918791A4-1EC7-4A7A-8FA6-3B3AE35D02E4}" presName="node" presStyleLbl="node1" presStyleIdx="0" presStyleCnt="6" custLinFactX="7320" custLinFactNeighborX="100000" custLinFactNeighborY="-461">
        <dgm:presLayoutVars>
          <dgm:bulletEnabled val="1"/>
        </dgm:presLayoutVars>
      </dgm:prSet>
      <dgm:spPr/>
    </dgm:pt>
    <dgm:pt modelId="{F2DA2D4D-B21B-4ACC-8C2E-3114305B8E56}" type="pres">
      <dgm:prSet presAssocID="{0E54121C-CFF4-4E66-B4BA-9C1DEE6D8542}" presName="sibTrans" presStyleCnt="0"/>
      <dgm:spPr/>
    </dgm:pt>
    <dgm:pt modelId="{B66A04AE-7E81-4041-A728-D1864F2A4FEA}" type="pres">
      <dgm:prSet presAssocID="{7A2B8614-DA41-4057-9B15-0C25ED5BA275}" presName="node" presStyleLbl="node1" presStyleIdx="1" presStyleCnt="6" custLinFactX="100923" custLinFactNeighborX="200000" custLinFactNeighborY="1003">
        <dgm:presLayoutVars>
          <dgm:bulletEnabled val="1"/>
        </dgm:presLayoutVars>
      </dgm:prSet>
      <dgm:spPr/>
    </dgm:pt>
    <dgm:pt modelId="{D5E4C713-D41C-48AB-BF8D-5161858F72B2}" type="pres">
      <dgm:prSet presAssocID="{7B3D49FA-4341-48E3-B15A-893DC9571EB5}" presName="sibTrans" presStyleCnt="0"/>
      <dgm:spPr/>
    </dgm:pt>
    <dgm:pt modelId="{0A605DF0-E045-4E6C-A11B-41B79A68F605}" type="pres">
      <dgm:prSet presAssocID="{B03E530D-6C9D-4618-BF8D-B51784852CAA}" presName="node" presStyleLbl="node1" presStyleIdx="2" presStyleCnt="6" custLinFactX="-86489" custLinFactNeighborX="-100000" custLinFactNeighborY="-461">
        <dgm:presLayoutVars>
          <dgm:bulletEnabled val="1"/>
        </dgm:presLayoutVars>
      </dgm:prSet>
      <dgm:spPr/>
    </dgm:pt>
    <dgm:pt modelId="{BE6BD5FC-38D4-459A-A8F7-4A129DC788EB}" type="pres">
      <dgm:prSet presAssocID="{52F6E768-BF18-4DAF-AA3D-141360D13AFB}" presName="sibTrans" presStyleCnt="0"/>
      <dgm:spPr/>
    </dgm:pt>
    <dgm:pt modelId="{683D1EF2-F988-419A-9AFA-FF1DC0A1BE62}" type="pres">
      <dgm:prSet presAssocID="{75DB469F-E233-463D-9065-AC11DD3F990A}" presName="node" presStyleLbl="node1" presStyleIdx="3" presStyleCnt="6" custLinFactX="973" custLinFactNeighborX="100000" custLinFactNeighborY="1213">
        <dgm:presLayoutVars>
          <dgm:bulletEnabled val="1"/>
        </dgm:presLayoutVars>
      </dgm:prSet>
      <dgm:spPr/>
    </dgm:pt>
    <dgm:pt modelId="{9793C364-CF32-4B4C-BF58-7F3666FDC9DA}" type="pres">
      <dgm:prSet presAssocID="{B897E979-1D05-4E79-B650-F87A3646CCDB}" presName="sibTrans" presStyleCnt="0"/>
      <dgm:spPr/>
    </dgm:pt>
    <dgm:pt modelId="{2234664D-A6A0-4658-AE2C-88DEF1F220F4}" type="pres">
      <dgm:prSet presAssocID="{60A97440-EB91-4CC1-BC05-CCB394DB7518}" presName="node" presStyleLbl="node1" presStyleIdx="4" presStyleCnt="6" custLinFactX="104807" custLinFactNeighborX="200000" custLinFactNeighborY="7353">
        <dgm:presLayoutVars>
          <dgm:bulletEnabled val="1"/>
        </dgm:presLayoutVars>
      </dgm:prSet>
      <dgm:spPr/>
    </dgm:pt>
    <dgm:pt modelId="{52784C08-1CF9-45E4-BAB2-CA1812270CD1}" type="pres">
      <dgm:prSet presAssocID="{7C95062B-5A54-4780-8FAC-9FCBC07AB903}" presName="sibTrans" presStyleCnt="0"/>
      <dgm:spPr/>
    </dgm:pt>
    <dgm:pt modelId="{F6D089C5-4428-42D8-889E-E83BD025276F}" type="pres">
      <dgm:prSet presAssocID="{1DB14233-A883-45D7-A620-617BEF21C108}" presName="node" presStyleLbl="node1" presStyleIdx="5" presStyleCnt="6" custLinFactX="-98553" custLinFactNeighborX="-100000" custLinFactNeighborY="-461">
        <dgm:presLayoutVars>
          <dgm:bulletEnabled val="1"/>
        </dgm:presLayoutVars>
      </dgm:prSet>
      <dgm:spPr/>
    </dgm:pt>
  </dgm:ptLst>
  <dgm:cxnLst>
    <dgm:cxn modelId="{38571201-6679-4AE2-9FC3-AC8DDC79B3D1}" type="presOf" srcId="{60A97440-EB91-4CC1-BC05-CCB394DB7518}" destId="{2234664D-A6A0-4658-AE2C-88DEF1F220F4}" srcOrd="0" destOrd="0" presId="urn:microsoft.com/office/officeart/2005/8/layout/hList6"/>
    <dgm:cxn modelId="{91A13D2F-2E49-47DF-9CE0-C1F04033860B}" srcId="{6ABFDFC8-87DE-443E-AA5B-AC9F5BC8A148}" destId="{7A2B8614-DA41-4057-9B15-0C25ED5BA275}" srcOrd="1" destOrd="0" parTransId="{BF41A6FF-EC42-4949-AA05-D1B09BC07AB2}" sibTransId="{7B3D49FA-4341-48E3-B15A-893DC9571EB5}"/>
    <dgm:cxn modelId="{55072354-BF9F-4238-AE09-2CE70C574D07}" srcId="{6ABFDFC8-87DE-443E-AA5B-AC9F5BC8A148}" destId="{B03E530D-6C9D-4618-BF8D-B51784852CAA}" srcOrd="2" destOrd="0" parTransId="{39B23487-DCEC-47A1-83D7-50888CAEF120}" sibTransId="{52F6E768-BF18-4DAF-AA3D-141360D13AFB}"/>
    <dgm:cxn modelId="{8F111082-F39A-4573-9FD1-74943A6CF395}" type="presOf" srcId="{75DB469F-E233-463D-9065-AC11DD3F990A}" destId="{683D1EF2-F988-419A-9AFA-FF1DC0A1BE62}" srcOrd="0" destOrd="0" presId="urn:microsoft.com/office/officeart/2005/8/layout/hList6"/>
    <dgm:cxn modelId="{BD849682-6BBD-4D3B-BBA7-DC07136B5EEB}" type="presOf" srcId="{6ABFDFC8-87DE-443E-AA5B-AC9F5BC8A148}" destId="{1F84F2A5-8D5F-4D26-8BEB-E383150BF8DD}" srcOrd="0" destOrd="0" presId="urn:microsoft.com/office/officeart/2005/8/layout/hList6"/>
    <dgm:cxn modelId="{466D0597-8808-4BFA-B6F8-3464D71FF76F}" srcId="{6ABFDFC8-87DE-443E-AA5B-AC9F5BC8A148}" destId="{1DB14233-A883-45D7-A620-617BEF21C108}" srcOrd="5" destOrd="0" parTransId="{987FA7C4-2426-468D-A150-DDFC8ADDCA05}" sibTransId="{8EF51A40-4AAA-4964-B54C-78BCBAA8A7EF}"/>
    <dgm:cxn modelId="{FCFD989E-9777-44C0-8E48-F8C83DDBB421}" type="presOf" srcId="{7A2B8614-DA41-4057-9B15-0C25ED5BA275}" destId="{B66A04AE-7E81-4041-A728-D1864F2A4FEA}" srcOrd="0" destOrd="0" presId="urn:microsoft.com/office/officeart/2005/8/layout/hList6"/>
    <dgm:cxn modelId="{14E859A2-85D3-46AE-9C3B-A214580C20C4}" srcId="{6ABFDFC8-87DE-443E-AA5B-AC9F5BC8A148}" destId="{60A97440-EB91-4CC1-BC05-CCB394DB7518}" srcOrd="4" destOrd="0" parTransId="{D8C92238-CD64-47DA-8270-00CA66D54696}" sibTransId="{7C95062B-5A54-4780-8FAC-9FCBC07AB903}"/>
    <dgm:cxn modelId="{0B4B78A5-081F-4C2E-8F50-7FF93FB3D635}" srcId="{6ABFDFC8-87DE-443E-AA5B-AC9F5BC8A148}" destId="{75DB469F-E233-463D-9065-AC11DD3F990A}" srcOrd="3" destOrd="0" parTransId="{1CA59524-42CF-4F92-A468-D3D7BFBBD4DF}" sibTransId="{B897E979-1D05-4E79-B650-F87A3646CCDB}"/>
    <dgm:cxn modelId="{804532BF-BB54-4882-AFF0-B0EBEC5AE1EA}" type="presOf" srcId="{B03E530D-6C9D-4618-BF8D-B51784852CAA}" destId="{0A605DF0-E045-4E6C-A11B-41B79A68F605}" srcOrd="0" destOrd="0" presId="urn:microsoft.com/office/officeart/2005/8/layout/hList6"/>
    <dgm:cxn modelId="{468D39C1-093A-4D9A-AE0C-F611962890E3}" type="presOf" srcId="{918791A4-1EC7-4A7A-8FA6-3B3AE35D02E4}" destId="{6147C7E9-2988-4FCA-AD19-0334933BCF46}" srcOrd="0" destOrd="0" presId="urn:microsoft.com/office/officeart/2005/8/layout/hList6"/>
    <dgm:cxn modelId="{891307DD-C663-41F0-8AF7-0069D87D811B}" srcId="{6ABFDFC8-87DE-443E-AA5B-AC9F5BC8A148}" destId="{918791A4-1EC7-4A7A-8FA6-3B3AE35D02E4}" srcOrd="0" destOrd="0" parTransId="{CACF8954-4851-40BA-ABDE-D1D0F9749444}" sibTransId="{0E54121C-CFF4-4E66-B4BA-9C1DEE6D8542}"/>
    <dgm:cxn modelId="{54FEB2DF-909D-415B-B089-B410770D4DFF}" type="presOf" srcId="{1DB14233-A883-45D7-A620-617BEF21C108}" destId="{F6D089C5-4428-42D8-889E-E83BD025276F}" srcOrd="0" destOrd="0" presId="urn:microsoft.com/office/officeart/2005/8/layout/hList6"/>
    <dgm:cxn modelId="{DC30CDE1-4101-4D04-AF57-49F2A65F3934}" type="presParOf" srcId="{1F84F2A5-8D5F-4D26-8BEB-E383150BF8DD}" destId="{6147C7E9-2988-4FCA-AD19-0334933BCF46}" srcOrd="0" destOrd="0" presId="urn:microsoft.com/office/officeart/2005/8/layout/hList6"/>
    <dgm:cxn modelId="{1704BBF5-682A-4B23-A9DB-E4B4D01CD9DF}" type="presParOf" srcId="{1F84F2A5-8D5F-4D26-8BEB-E383150BF8DD}" destId="{F2DA2D4D-B21B-4ACC-8C2E-3114305B8E56}" srcOrd="1" destOrd="0" presId="urn:microsoft.com/office/officeart/2005/8/layout/hList6"/>
    <dgm:cxn modelId="{F2F40872-BCF9-4939-985C-B6B05DB7B7DD}" type="presParOf" srcId="{1F84F2A5-8D5F-4D26-8BEB-E383150BF8DD}" destId="{B66A04AE-7E81-4041-A728-D1864F2A4FEA}" srcOrd="2" destOrd="0" presId="urn:microsoft.com/office/officeart/2005/8/layout/hList6"/>
    <dgm:cxn modelId="{280BA91A-A660-4D30-B9A7-692EB4D83364}" type="presParOf" srcId="{1F84F2A5-8D5F-4D26-8BEB-E383150BF8DD}" destId="{D5E4C713-D41C-48AB-BF8D-5161858F72B2}" srcOrd="3" destOrd="0" presId="urn:microsoft.com/office/officeart/2005/8/layout/hList6"/>
    <dgm:cxn modelId="{B6A74BF5-05BF-4E84-A28D-4BC82D8609AB}" type="presParOf" srcId="{1F84F2A5-8D5F-4D26-8BEB-E383150BF8DD}" destId="{0A605DF0-E045-4E6C-A11B-41B79A68F605}" srcOrd="4" destOrd="0" presId="urn:microsoft.com/office/officeart/2005/8/layout/hList6"/>
    <dgm:cxn modelId="{5172017B-0C76-4F5E-B87A-19200E7BECBA}" type="presParOf" srcId="{1F84F2A5-8D5F-4D26-8BEB-E383150BF8DD}" destId="{BE6BD5FC-38D4-459A-A8F7-4A129DC788EB}" srcOrd="5" destOrd="0" presId="urn:microsoft.com/office/officeart/2005/8/layout/hList6"/>
    <dgm:cxn modelId="{DA968A30-35BC-4485-9926-7342763DF3FA}" type="presParOf" srcId="{1F84F2A5-8D5F-4D26-8BEB-E383150BF8DD}" destId="{683D1EF2-F988-419A-9AFA-FF1DC0A1BE62}" srcOrd="6" destOrd="0" presId="urn:microsoft.com/office/officeart/2005/8/layout/hList6"/>
    <dgm:cxn modelId="{51666306-0D3D-477D-A49D-EC1E2F2F4699}" type="presParOf" srcId="{1F84F2A5-8D5F-4D26-8BEB-E383150BF8DD}" destId="{9793C364-CF32-4B4C-BF58-7F3666FDC9DA}" srcOrd="7" destOrd="0" presId="urn:microsoft.com/office/officeart/2005/8/layout/hList6"/>
    <dgm:cxn modelId="{99440EC5-DDFE-4753-8121-1BFAB2417966}" type="presParOf" srcId="{1F84F2A5-8D5F-4D26-8BEB-E383150BF8DD}" destId="{2234664D-A6A0-4658-AE2C-88DEF1F220F4}" srcOrd="8" destOrd="0" presId="urn:microsoft.com/office/officeart/2005/8/layout/hList6"/>
    <dgm:cxn modelId="{CF619D61-7CD4-4590-BA18-416360501955}" type="presParOf" srcId="{1F84F2A5-8D5F-4D26-8BEB-E383150BF8DD}" destId="{52784C08-1CF9-45E4-BAB2-CA1812270CD1}" srcOrd="9" destOrd="0" presId="urn:microsoft.com/office/officeart/2005/8/layout/hList6"/>
    <dgm:cxn modelId="{256CF5D2-EA8A-4150-9B51-561FA13D1C7D}" type="presParOf" srcId="{1F84F2A5-8D5F-4D26-8BEB-E383150BF8DD}" destId="{F6D089C5-4428-42D8-889E-E83BD025276F}"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3EBD5-0F15-47CA-84D1-1ED361815867}" type="doc">
      <dgm:prSet loTypeId="urn:microsoft.com/office/officeart/2005/8/layout/process3" loCatId="process" qsTypeId="urn:microsoft.com/office/officeart/2005/8/quickstyle/simple1" qsCatId="simple" csTypeId="urn:microsoft.com/office/officeart/2005/8/colors/accent4_2" csCatId="accent4" phldr="1"/>
      <dgm:spPr/>
      <dgm:t>
        <a:bodyPr/>
        <a:lstStyle/>
        <a:p>
          <a:endParaRPr lang="fr-FR"/>
        </a:p>
      </dgm:t>
    </dgm:pt>
    <dgm:pt modelId="{651485E7-D805-411D-95F3-76FDACA537AD}">
      <dgm:prSet phldrT="[Texte]"/>
      <dgm:spPr/>
      <dgm:t>
        <a:bodyPr/>
        <a:lstStyle/>
        <a:p>
          <a:r>
            <a:rPr lang="fr-FR" dirty="0"/>
            <a:t>2010</a:t>
          </a:r>
        </a:p>
      </dgm:t>
    </dgm:pt>
    <dgm:pt modelId="{64DE3BBE-1B28-4BE2-84D5-73549304BAC2}" type="parTrans" cxnId="{4AA11931-A517-481B-95AE-58B6D311278B}">
      <dgm:prSet/>
      <dgm:spPr/>
      <dgm:t>
        <a:bodyPr/>
        <a:lstStyle/>
        <a:p>
          <a:endParaRPr lang="fr-FR"/>
        </a:p>
      </dgm:t>
    </dgm:pt>
    <dgm:pt modelId="{9B090154-6725-4D16-B709-C5FE5F612418}" type="sibTrans" cxnId="{4AA11931-A517-481B-95AE-58B6D311278B}">
      <dgm:prSet/>
      <dgm:spPr/>
      <dgm:t>
        <a:bodyPr/>
        <a:lstStyle/>
        <a:p>
          <a:endParaRPr lang="fr-FR"/>
        </a:p>
      </dgm:t>
    </dgm:pt>
    <dgm:pt modelId="{480D4525-11F2-4B56-99C2-6274F7CD945A}">
      <dgm:prSet phldrT="[Texte]"/>
      <dgm:spPr/>
      <dgm:t>
        <a:bodyPr anchor="ctr"/>
        <a:lstStyle/>
        <a:p>
          <a:pPr algn="ctr">
            <a:buNone/>
          </a:pPr>
          <a:r>
            <a:rPr lang="fr-FR" dirty="0">
              <a:solidFill>
                <a:srgbClr val="002060"/>
              </a:solidFill>
            </a:rPr>
            <a:t>2 900</a:t>
          </a:r>
        </a:p>
      </dgm:t>
    </dgm:pt>
    <dgm:pt modelId="{B5A7F133-06BB-4182-8E86-D75BE2AABEEC}" type="parTrans" cxnId="{75DE727D-7262-4432-A2A3-9585B2440CAB}">
      <dgm:prSet/>
      <dgm:spPr/>
      <dgm:t>
        <a:bodyPr/>
        <a:lstStyle/>
        <a:p>
          <a:endParaRPr lang="fr-FR"/>
        </a:p>
      </dgm:t>
    </dgm:pt>
    <dgm:pt modelId="{74D0FB95-376F-4237-83B1-2DCFDAB03D15}" type="sibTrans" cxnId="{75DE727D-7262-4432-A2A3-9585B2440CAB}">
      <dgm:prSet/>
      <dgm:spPr/>
      <dgm:t>
        <a:bodyPr/>
        <a:lstStyle/>
        <a:p>
          <a:endParaRPr lang="fr-FR"/>
        </a:p>
      </dgm:t>
    </dgm:pt>
    <dgm:pt modelId="{4CF67BCA-A220-4206-A314-C3C4DCD4ECC0}">
      <dgm:prSet phldrT="[Texte]"/>
      <dgm:spPr/>
      <dgm:t>
        <a:bodyPr/>
        <a:lstStyle/>
        <a:p>
          <a:r>
            <a:rPr lang="fr-FR" dirty="0"/>
            <a:t>2019</a:t>
          </a:r>
        </a:p>
      </dgm:t>
    </dgm:pt>
    <dgm:pt modelId="{C861892C-8C5F-4C01-BFC7-0B08A9B49690}" type="parTrans" cxnId="{722DEE0E-D9A3-4BB0-A300-05C06A184EF1}">
      <dgm:prSet/>
      <dgm:spPr/>
      <dgm:t>
        <a:bodyPr/>
        <a:lstStyle/>
        <a:p>
          <a:endParaRPr lang="fr-FR"/>
        </a:p>
      </dgm:t>
    </dgm:pt>
    <dgm:pt modelId="{99D18BC4-5D25-4FC3-BCF1-CB0EC6FA29B9}" type="sibTrans" cxnId="{722DEE0E-D9A3-4BB0-A300-05C06A184EF1}">
      <dgm:prSet/>
      <dgm:spPr/>
      <dgm:t>
        <a:bodyPr/>
        <a:lstStyle/>
        <a:p>
          <a:endParaRPr lang="fr-FR"/>
        </a:p>
      </dgm:t>
    </dgm:pt>
    <dgm:pt modelId="{6F877D02-3DD7-488B-8436-56A85E225572}">
      <dgm:prSet phldrT="[Texte]"/>
      <dgm:spPr/>
      <dgm:t>
        <a:bodyPr anchor="ctr"/>
        <a:lstStyle/>
        <a:p>
          <a:pPr algn="ctr">
            <a:buFontTx/>
            <a:buNone/>
          </a:pPr>
          <a:r>
            <a:rPr lang="fr-FR" dirty="0">
              <a:solidFill>
                <a:srgbClr val="002060"/>
              </a:solidFill>
            </a:rPr>
            <a:t>2 520</a:t>
          </a:r>
        </a:p>
      </dgm:t>
    </dgm:pt>
    <dgm:pt modelId="{AB379429-9251-4698-B67A-D1EFCDFC6AC0}" type="parTrans" cxnId="{743CDC92-C7CC-494D-B1EF-5A116AD401E1}">
      <dgm:prSet/>
      <dgm:spPr/>
      <dgm:t>
        <a:bodyPr/>
        <a:lstStyle/>
        <a:p>
          <a:endParaRPr lang="fr-FR"/>
        </a:p>
      </dgm:t>
    </dgm:pt>
    <dgm:pt modelId="{8434AEA8-3FCA-42DF-A1D5-4E0A4697D918}" type="sibTrans" cxnId="{743CDC92-C7CC-494D-B1EF-5A116AD401E1}">
      <dgm:prSet/>
      <dgm:spPr/>
      <dgm:t>
        <a:bodyPr/>
        <a:lstStyle/>
        <a:p>
          <a:endParaRPr lang="fr-FR"/>
        </a:p>
      </dgm:t>
    </dgm:pt>
    <dgm:pt modelId="{E999A0EC-EACD-43B0-860E-2E50BEA63949}">
      <dgm:prSet phldrT="[Texte]"/>
      <dgm:spPr/>
      <dgm:t>
        <a:bodyPr/>
        <a:lstStyle/>
        <a:p>
          <a:r>
            <a:rPr lang="fr-FR" dirty="0"/>
            <a:t>2024</a:t>
          </a:r>
        </a:p>
      </dgm:t>
    </dgm:pt>
    <dgm:pt modelId="{B018BF95-E15B-47AF-A93F-F0E800F9998C}" type="parTrans" cxnId="{E2E06412-2FBD-41BA-B91B-17D44B84C518}">
      <dgm:prSet/>
      <dgm:spPr/>
      <dgm:t>
        <a:bodyPr/>
        <a:lstStyle/>
        <a:p>
          <a:endParaRPr lang="fr-FR"/>
        </a:p>
      </dgm:t>
    </dgm:pt>
    <dgm:pt modelId="{FEC89BEA-7B62-44A3-88F6-6E89350D6366}" type="sibTrans" cxnId="{E2E06412-2FBD-41BA-B91B-17D44B84C518}">
      <dgm:prSet/>
      <dgm:spPr/>
      <dgm:t>
        <a:bodyPr/>
        <a:lstStyle/>
        <a:p>
          <a:endParaRPr lang="fr-FR"/>
        </a:p>
      </dgm:t>
    </dgm:pt>
    <dgm:pt modelId="{45C2E139-CB43-4BD0-8124-81FCD045AFE1}">
      <dgm:prSet phldrT="[Texte]"/>
      <dgm:spPr/>
      <dgm:t>
        <a:bodyPr anchor="ctr"/>
        <a:lstStyle/>
        <a:p>
          <a:pPr algn="ctr">
            <a:buNone/>
          </a:pPr>
          <a:r>
            <a:rPr lang="fr-FR" dirty="0">
              <a:solidFill>
                <a:srgbClr val="002060"/>
              </a:solidFill>
            </a:rPr>
            <a:t>2 350</a:t>
          </a:r>
        </a:p>
      </dgm:t>
    </dgm:pt>
    <dgm:pt modelId="{45621066-2C1A-458D-BECA-C2DDDA6F1951}" type="parTrans" cxnId="{03A96B42-C5CC-4954-9C7C-EF5CA82AF905}">
      <dgm:prSet/>
      <dgm:spPr/>
      <dgm:t>
        <a:bodyPr/>
        <a:lstStyle/>
        <a:p>
          <a:endParaRPr lang="fr-FR"/>
        </a:p>
      </dgm:t>
    </dgm:pt>
    <dgm:pt modelId="{150BD79B-800F-48CC-99A8-132583A60AC2}" type="sibTrans" cxnId="{03A96B42-C5CC-4954-9C7C-EF5CA82AF905}">
      <dgm:prSet/>
      <dgm:spPr/>
      <dgm:t>
        <a:bodyPr/>
        <a:lstStyle/>
        <a:p>
          <a:endParaRPr lang="fr-FR"/>
        </a:p>
      </dgm:t>
    </dgm:pt>
    <dgm:pt modelId="{40620641-4218-4340-A584-1AAFFCC4D181}">
      <dgm:prSet phldrT="[Texte]"/>
      <dgm:spPr/>
      <dgm:t>
        <a:bodyPr anchor="ctr"/>
        <a:lstStyle/>
        <a:p>
          <a:pPr algn="ctr">
            <a:buNone/>
          </a:pPr>
          <a:r>
            <a:rPr lang="fr-FR" dirty="0">
              <a:solidFill>
                <a:srgbClr val="002060"/>
              </a:solidFill>
            </a:rPr>
            <a:t>H </a:t>
          </a:r>
        </a:p>
      </dgm:t>
    </dgm:pt>
    <dgm:pt modelId="{FBEA4F47-F46F-478B-A873-C5DED5601C74}" type="parTrans" cxnId="{D8F8A33C-A230-4C2C-B02A-1A8B50925D21}">
      <dgm:prSet/>
      <dgm:spPr/>
      <dgm:t>
        <a:bodyPr/>
        <a:lstStyle/>
        <a:p>
          <a:endParaRPr lang="fr-FR"/>
        </a:p>
      </dgm:t>
    </dgm:pt>
    <dgm:pt modelId="{B2F31B6B-53D1-4FF8-BEA1-51D5F6F80C0B}" type="sibTrans" cxnId="{D8F8A33C-A230-4C2C-B02A-1A8B50925D21}">
      <dgm:prSet/>
      <dgm:spPr/>
      <dgm:t>
        <a:bodyPr/>
        <a:lstStyle/>
        <a:p>
          <a:endParaRPr lang="fr-FR"/>
        </a:p>
      </dgm:t>
    </dgm:pt>
    <dgm:pt modelId="{8895786E-C7E1-4876-B114-8B221A5905CE}">
      <dgm:prSet phldrT="[Texte]"/>
      <dgm:spPr/>
      <dgm:t>
        <a:bodyPr anchor="ctr"/>
        <a:lstStyle/>
        <a:p>
          <a:pPr algn="ctr">
            <a:buFontTx/>
            <a:buNone/>
          </a:pPr>
          <a:r>
            <a:rPr lang="fr-FR" dirty="0">
              <a:solidFill>
                <a:srgbClr val="002060"/>
              </a:solidFill>
            </a:rPr>
            <a:t>H</a:t>
          </a:r>
        </a:p>
      </dgm:t>
    </dgm:pt>
    <dgm:pt modelId="{C3AF769A-93EB-46AC-9F0B-A27C81ACF4D4}" type="parTrans" cxnId="{B68D052F-08F4-491C-B30E-559D3E9D47B5}">
      <dgm:prSet/>
      <dgm:spPr/>
      <dgm:t>
        <a:bodyPr/>
        <a:lstStyle/>
        <a:p>
          <a:endParaRPr lang="fr-FR"/>
        </a:p>
      </dgm:t>
    </dgm:pt>
    <dgm:pt modelId="{45F0D94E-91D6-4BB4-8FD2-8325E5C9F997}" type="sibTrans" cxnId="{B68D052F-08F4-491C-B30E-559D3E9D47B5}">
      <dgm:prSet/>
      <dgm:spPr/>
      <dgm:t>
        <a:bodyPr/>
        <a:lstStyle/>
        <a:p>
          <a:endParaRPr lang="fr-FR"/>
        </a:p>
      </dgm:t>
    </dgm:pt>
    <dgm:pt modelId="{27E2F3BB-F3A5-4794-A724-DC7BF98894DC}">
      <dgm:prSet phldrT="[Texte]"/>
      <dgm:spPr/>
      <dgm:t>
        <a:bodyPr anchor="ctr"/>
        <a:lstStyle/>
        <a:p>
          <a:pPr algn="ctr">
            <a:buNone/>
          </a:pPr>
          <a:r>
            <a:rPr lang="fr-FR" dirty="0">
              <a:solidFill>
                <a:srgbClr val="002060"/>
              </a:solidFill>
            </a:rPr>
            <a:t>H</a:t>
          </a:r>
        </a:p>
      </dgm:t>
    </dgm:pt>
    <dgm:pt modelId="{CC85FC6B-697D-43F1-9148-BB5B3903635E}" type="parTrans" cxnId="{8ABE8D5C-904A-410E-B25E-BF68778733A0}">
      <dgm:prSet/>
      <dgm:spPr/>
      <dgm:t>
        <a:bodyPr/>
        <a:lstStyle/>
        <a:p>
          <a:endParaRPr lang="fr-FR"/>
        </a:p>
      </dgm:t>
    </dgm:pt>
    <dgm:pt modelId="{09E54593-7900-44EE-9AF3-F44B6449789C}" type="sibTrans" cxnId="{8ABE8D5C-904A-410E-B25E-BF68778733A0}">
      <dgm:prSet/>
      <dgm:spPr/>
      <dgm:t>
        <a:bodyPr/>
        <a:lstStyle/>
        <a:p>
          <a:endParaRPr lang="fr-FR"/>
        </a:p>
      </dgm:t>
    </dgm:pt>
    <dgm:pt modelId="{56FC5F6C-91AC-48A6-999C-BAE949C0A6AF}" type="pres">
      <dgm:prSet presAssocID="{0743EBD5-0F15-47CA-84D1-1ED361815867}" presName="linearFlow" presStyleCnt="0">
        <dgm:presLayoutVars>
          <dgm:dir/>
          <dgm:animLvl val="lvl"/>
          <dgm:resizeHandles val="exact"/>
        </dgm:presLayoutVars>
      </dgm:prSet>
      <dgm:spPr/>
    </dgm:pt>
    <dgm:pt modelId="{12C5FB89-EA68-447F-900F-19CE82AF6636}" type="pres">
      <dgm:prSet presAssocID="{651485E7-D805-411D-95F3-76FDACA537AD}" presName="composite" presStyleCnt="0"/>
      <dgm:spPr/>
    </dgm:pt>
    <dgm:pt modelId="{E80E7932-409E-40FA-BC85-F3693DDE93C2}" type="pres">
      <dgm:prSet presAssocID="{651485E7-D805-411D-95F3-76FDACA537AD}" presName="parTx" presStyleLbl="node1" presStyleIdx="0" presStyleCnt="3">
        <dgm:presLayoutVars>
          <dgm:chMax val="0"/>
          <dgm:chPref val="0"/>
          <dgm:bulletEnabled val="1"/>
        </dgm:presLayoutVars>
      </dgm:prSet>
      <dgm:spPr/>
    </dgm:pt>
    <dgm:pt modelId="{00ACB4F7-EA94-47B8-963C-423A3844DA14}" type="pres">
      <dgm:prSet presAssocID="{651485E7-D805-411D-95F3-76FDACA537AD}" presName="parSh" presStyleLbl="node1" presStyleIdx="0" presStyleCnt="3"/>
      <dgm:spPr/>
    </dgm:pt>
    <dgm:pt modelId="{C0AEB941-EFB6-4FCE-809C-63141B442E50}" type="pres">
      <dgm:prSet presAssocID="{651485E7-D805-411D-95F3-76FDACA537AD}" presName="desTx" presStyleLbl="fgAcc1" presStyleIdx="0" presStyleCnt="3">
        <dgm:presLayoutVars>
          <dgm:bulletEnabled val="1"/>
        </dgm:presLayoutVars>
      </dgm:prSet>
      <dgm:spPr/>
    </dgm:pt>
    <dgm:pt modelId="{190DF128-98B1-4FFE-85EB-462A3FAD265A}" type="pres">
      <dgm:prSet presAssocID="{9B090154-6725-4D16-B709-C5FE5F612418}" presName="sibTrans" presStyleLbl="sibTrans2D1" presStyleIdx="0" presStyleCnt="2"/>
      <dgm:spPr/>
    </dgm:pt>
    <dgm:pt modelId="{2FC7FB47-366D-4B59-A18A-979C01E31DA1}" type="pres">
      <dgm:prSet presAssocID="{9B090154-6725-4D16-B709-C5FE5F612418}" presName="connTx" presStyleLbl="sibTrans2D1" presStyleIdx="0" presStyleCnt="2"/>
      <dgm:spPr/>
    </dgm:pt>
    <dgm:pt modelId="{9B888EE5-1FD5-451E-AD34-1B84883FF528}" type="pres">
      <dgm:prSet presAssocID="{4CF67BCA-A220-4206-A314-C3C4DCD4ECC0}" presName="composite" presStyleCnt="0"/>
      <dgm:spPr/>
    </dgm:pt>
    <dgm:pt modelId="{DAFFD731-4581-4122-936F-CF4E9F9C43D2}" type="pres">
      <dgm:prSet presAssocID="{4CF67BCA-A220-4206-A314-C3C4DCD4ECC0}" presName="parTx" presStyleLbl="node1" presStyleIdx="0" presStyleCnt="3">
        <dgm:presLayoutVars>
          <dgm:chMax val="0"/>
          <dgm:chPref val="0"/>
          <dgm:bulletEnabled val="1"/>
        </dgm:presLayoutVars>
      </dgm:prSet>
      <dgm:spPr/>
    </dgm:pt>
    <dgm:pt modelId="{77BF2AEC-BBE1-4BD9-B413-2939E6A4C8B7}" type="pres">
      <dgm:prSet presAssocID="{4CF67BCA-A220-4206-A314-C3C4DCD4ECC0}" presName="parSh" presStyleLbl="node1" presStyleIdx="1" presStyleCnt="3"/>
      <dgm:spPr/>
    </dgm:pt>
    <dgm:pt modelId="{BA2F7BB9-694E-4378-A3CA-B3D35D4F66B1}" type="pres">
      <dgm:prSet presAssocID="{4CF67BCA-A220-4206-A314-C3C4DCD4ECC0}" presName="desTx" presStyleLbl="fgAcc1" presStyleIdx="1" presStyleCnt="3">
        <dgm:presLayoutVars>
          <dgm:bulletEnabled val="1"/>
        </dgm:presLayoutVars>
      </dgm:prSet>
      <dgm:spPr/>
    </dgm:pt>
    <dgm:pt modelId="{E5FEA360-3BC2-488E-9C12-BB31300A1D61}" type="pres">
      <dgm:prSet presAssocID="{99D18BC4-5D25-4FC3-BCF1-CB0EC6FA29B9}" presName="sibTrans" presStyleLbl="sibTrans2D1" presStyleIdx="1" presStyleCnt="2"/>
      <dgm:spPr/>
    </dgm:pt>
    <dgm:pt modelId="{26CEE14C-1540-4224-91F0-8397B1319825}" type="pres">
      <dgm:prSet presAssocID="{99D18BC4-5D25-4FC3-BCF1-CB0EC6FA29B9}" presName="connTx" presStyleLbl="sibTrans2D1" presStyleIdx="1" presStyleCnt="2"/>
      <dgm:spPr/>
    </dgm:pt>
    <dgm:pt modelId="{7CBC82C3-0D7F-457B-A61E-41882C9AEF43}" type="pres">
      <dgm:prSet presAssocID="{E999A0EC-EACD-43B0-860E-2E50BEA63949}" presName="composite" presStyleCnt="0"/>
      <dgm:spPr/>
    </dgm:pt>
    <dgm:pt modelId="{6670E12E-0E2D-4487-8BCF-36E36C0B01B3}" type="pres">
      <dgm:prSet presAssocID="{E999A0EC-EACD-43B0-860E-2E50BEA63949}" presName="parTx" presStyleLbl="node1" presStyleIdx="1" presStyleCnt="3">
        <dgm:presLayoutVars>
          <dgm:chMax val="0"/>
          <dgm:chPref val="0"/>
          <dgm:bulletEnabled val="1"/>
        </dgm:presLayoutVars>
      </dgm:prSet>
      <dgm:spPr/>
    </dgm:pt>
    <dgm:pt modelId="{2E6A61E8-CBC3-4081-BA00-CB043EA6D82C}" type="pres">
      <dgm:prSet presAssocID="{E999A0EC-EACD-43B0-860E-2E50BEA63949}" presName="parSh" presStyleLbl="node1" presStyleIdx="2" presStyleCnt="3"/>
      <dgm:spPr/>
    </dgm:pt>
    <dgm:pt modelId="{1C2B5A91-5933-475B-88E4-FA776AA3198E}" type="pres">
      <dgm:prSet presAssocID="{E999A0EC-EACD-43B0-860E-2E50BEA63949}" presName="desTx" presStyleLbl="fgAcc1" presStyleIdx="2" presStyleCnt="3">
        <dgm:presLayoutVars>
          <dgm:bulletEnabled val="1"/>
        </dgm:presLayoutVars>
      </dgm:prSet>
      <dgm:spPr/>
    </dgm:pt>
  </dgm:ptLst>
  <dgm:cxnLst>
    <dgm:cxn modelId="{722DEE0E-D9A3-4BB0-A300-05C06A184EF1}" srcId="{0743EBD5-0F15-47CA-84D1-1ED361815867}" destId="{4CF67BCA-A220-4206-A314-C3C4DCD4ECC0}" srcOrd="1" destOrd="0" parTransId="{C861892C-8C5F-4C01-BFC7-0B08A9B49690}" sibTransId="{99D18BC4-5D25-4FC3-BCF1-CB0EC6FA29B9}"/>
    <dgm:cxn modelId="{E2E06412-2FBD-41BA-B91B-17D44B84C518}" srcId="{0743EBD5-0F15-47CA-84D1-1ED361815867}" destId="{E999A0EC-EACD-43B0-860E-2E50BEA63949}" srcOrd="2" destOrd="0" parTransId="{B018BF95-E15B-47AF-A93F-F0E800F9998C}" sibTransId="{FEC89BEA-7B62-44A3-88F6-6E89350D6366}"/>
    <dgm:cxn modelId="{DCA18B17-BB2A-4829-AD79-B128DDA273A9}" type="presOf" srcId="{651485E7-D805-411D-95F3-76FDACA537AD}" destId="{E80E7932-409E-40FA-BC85-F3693DDE93C2}" srcOrd="0" destOrd="0" presId="urn:microsoft.com/office/officeart/2005/8/layout/process3"/>
    <dgm:cxn modelId="{B68D052F-08F4-491C-B30E-559D3E9D47B5}" srcId="{4CF67BCA-A220-4206-A314-C3C4DCD4ECC0}" destId="{8895786E-C7E1-4876-B114-8B221A5905CE}" srcOrd="1" destOrd="0" parTransId="{C3AF769A-93EB-46AC-9F0B-A27C81ACF4D4}" sibTransId="{45F0D94E-91D6-4BB4-8FD2-8325E5C9F997}"/>
    <dgm:cxn modelId="{4AA11931-A517-481B-95AE-58B6D311278B}" srcId="{0743EBD5-0F15-47CA-84D1-1ED361815867}" destId="{651485E7-D805-411D-95F3-76FDACA537AD}" srcOrd="0" destOrd="0" parTransId="{64DE3BBE-1B28-4BE2-84D5-73549304BAC2}" sibTransId="{9B090154-6725-4D16-B709-C5FE5F612418}"/>
    <dgm:cxn modelId="{DFD70835-1808-417E-B20F-EE82838C297F}" type="presOf" srcId="{9B090154-6725-4D16-B709-C5FE5F612418}" destId="{190DF128-98B1-4FFE-85EB-462A3FAD265A}" srcOrd="0" destOrd="0" presId="urn:microsoft.com/office/officeart/2005/8/layout/process3"/>
    <dgm:cxn modelId="{D8F8A33C-A230-4C2C-B02A-1A8B50925D21}" srcId="{651485E7-D805-411D-95F3-76FDACA537AD}" destId="{40620641-4218-4340-A584-1AAFFCC4D181}" srcOrd="1" destOrd="0" parTransId="{FBEA4F47-F46F-478B-A873-C5DED5601C74}" sibTransId="{B2F31B6B-53D1-4FF8-BEA1-51D5F6F80C0B}"/>
    <dgm:cxn modelId="{8ABE8D5C-904A-410E-B25E-BF68778733A0}" srcId="{E999A0EC-EACD-43B0-860E-2E50BEA63949}" destId="{27E2F3BB-F3A5-4794-A724-DC7BF98894DC}" srcOrd="1" destOrd="0" parTransId="{CC85FC6B-697D-43F1-9148-BB5B3903635E}" sibTransId="{09E54593-7900-44EE-9AF3-F44B6449789C}"/>
    <dgm:cxn modelId="{03A96B42-C5CC-4954-9C7C-EF5CA82AF905}" srcId="{E999A0EC-EACD-43B0-860E-2E50BEA63949}" destId="{45C2E139-CB43-4BD0-8124-81FCD045AFE1}" srcOrd="0" destOrd="0" parTransId="{45621066-2C1A-458D-BECA-C2DDDA6F1951}" sibTransId="{150BD79B-800F-48CC-99A8-132583A60AC2}"/>
    <dgm:cxn modelId="{450ACE43-8DCD-421B-9230-8CAEBFFAA3ED}" type="presOf" srcId="{45C2E139-CB43-4BD0-8124-81FCD045AFE1}" destId="{1C2B5A91-5933-475B-88E4-FA776AA3198E}" srcOrd="0" destOrd="0" presId="urn:microsoft.com/office/officeart/2005/8/layout/process3"/>
    <dgm:cxn modelId="{96FCEE46-42DF-44F7-9FF5-487240A58E20}" type="presOf" srcId="{E999A0EC-EACD-43B0-860E-2E50BEA63949}" destId="{6670E12E-0E2D-4487-8BCF-36E36C0B01B3}" srcOrd="0" destOrd="0" presId="urn:microsoft.com/office/officeart/2005/8/layout/process3"/>
    <dgm:cxn modelId="{0AF96749-EFDB-44FA-BE11-8EFC71151DC8}" type="presOf" srcId="{99D18BC4-5D25-4FC3-BCF1-CB0EC6FA29B9}" destId="{E5FEA360-3BC2-488E-9C12-BB31300A1D61}" srcOrd="0" destOrd="0" presId="urn:microsoft.com/office/officeart/2005/8/layout/process3"/>
    <dgm:cxn modelId="{59EF656B-FB32-4495-862A-1196AD863B10}" type="presOf" srcId="{651485E7-D805-411D-95F3-76FDACA537AD}" destId="{00ACB4F7-EA94-47B8-963C-423A3844DA14}" srcOrd="1" destOrd="0" presId="urn:microsoft.com/office/officeart/2005/8/layout/process3"/>
    <dgm:cxn modelId="{8DC20D72-5DD4-4579-BC3A-5B84F084BCA9}" type="presOf" srcId="{99D18BC4-5D25-4FC3-BCF1-CB0EC6FA29B9}" destId="{26CEE14C-1540-4224-91F0-8397B1319825}" srcOrd="1" destOrd="0" presId="urn:microsoft.com/office/officeart/2005/8/layout/process3"/>
    <dgm:cxn modelId="{113FBA58-2AE0-4B75-94E9-35EE0E4EC86D}" type="presOf" srcId="{E999A0EC-EACD-43B0-860E-2E50BEA63949}" destId="{2E6A61E8-CBC3-4081-BA00-CB043EA6D82C}" srcOrd="1" destOrd="0" presId="urn:microsoft.com/office/officeart/2005/8/layout/process3"/>
    <dgm:cxn modelId="{75DE727D-7262-4432-A2A3-9585B2440CAB}" srcId="{651485E7-D805-411D-95F3-76FDACA537AD}" destId="{480D4525-11F2-4B56-99C2-6274F7CD945A}" srcOrd="0" destOrd="0" parTransId="{B5A7F133-06BB-4182-8E86-D75BE2AABEEC}" sibTransId="{74D0FB95-376F-4237-83B1-2DCFDAB03D15}"/>
    <dgm:cxn modelId="{9933057F-2DA5-4C6A-9B98-518E3A828426}" type="presOf" srcId="{6F877D02-3DD7-488B-8436-56A85E225572}" destId="{BA2F7BB9-694E-4378-A3CA-B3D35D4F66B1}" srcOrd="0" destOrd="0" presId="urn:microsoft.com/office/officeart/2005/8/layout/process3"/>
    <dgm:cxn modelId="{32A8C78A-2E24-4133-9E20-BAC5D7372F8C}" type="presOf" srcId="{8895786E-C7E1-4876-B114-8B221A5905CE}" destId="{BA2F7BB9-694E-4378-A3CA-B3D35D4F66B1}" srcOrd="0" destOrd="1" presId="urn:microsoft.com/office/officeart/2005/8/layout/process3"/>
    <dgm:cxn modelId="{743CDC92-C7CC-494D-B1EF-5A116AD401E1}" srcId="{4CF67BCA-A220-4206-A314-C3C4DCD4ECC0}" destId="{6F877D02-3DD7-488B-8436-56A85E225572}" srcOrd="0" destOrd="0" parTransId="{AB379429-9251-4698-B67A-D1EFCDFC6AC0}" sibTransId="{8434AEA8-3FCA-42DF-A1D5-4E0A4697D918}"/>
    <dgm:cxn modelId="{721070B5-B2FA-475B-8C97-03E5941550C5}" type="presOf" srcId="{4CF67BCA-A220-4206-A314-C3C4DCD4ECC0}" destId="{77BF2AEC-BBE1-4BD9-B413-2939E6A4C8B7}" srcOrd="1" destOrd="0" presId="urn:microsoft.com/office/officeart/2005/8/layout/process3"/>
    <dgm:cxn modelId="{B1032EBB-9A3D-4442-BD2A-2CD9FB11EE16}" type="presOf" srcId="{40620641-4218-4340-A584-1AAFFCC4D181}" destId="{C0AEB941-EFB6-4FCE-809C-63141B442E50}" srcOrd="0" destOrd="1" presId="urn:microsoft.com/office/officeart/2005/8/layout/process3"/>
    <dgm:cxn modelId="{C33C6FD3-3F55-4885-B2B4-B9D8EA40B485}" type="presOf" srcId="{9B090154-6725-4D16-B709-C5FE5F612418}" destId="{2FC7FB47-366D-4B59-A18A-979C01E31DA1}" srcOrd="1" destOrd="0" presId="urn:microsoft.com/office/officeart/2005/8/layout/process3"/>
    <dgm:cxn modelId="{D97B55D6-E11F-424D-B9B2-0311226FBEE9}" type="presOf" srcId="{0743EBD5-0F15-47CA-84D1-1ED361815867}" destId="{56FC5F6C-91AC-48A6-999C-BAE949C0A6AF}" srcOrd="0" destOrd="0" presId="urn:microsoft.com/office/officeart/2005/8/layout/process3"/>
    <dgm:cxn modelId="{CBCD47F3-358F-469D-A6D7-518B9C477C1A}" type="presOf" srcId="{4CF67BCA-A220-4206-A314-C3C4DCD4ECC0}" destId="{DAFFD731-4581-4122-936F-CF4E9F9C43D2}" srcOrd="0" destOrd="0" presId="urn:microsoft.com/office/officeart/2005/8/layout/process3"/>
    <dgm:cxn modelId="{33926FF6-0959-4C92-AD71-BC0A4FCCE07C}" type="presOf" srcId="{480D4525-11F2-4B56-99C2-6274F7CD945A}" destId="{C0AEB941-EFB6-4FCE-809C-63141B442E50}" srcOrd="0" destOrd="0" presId="urn:microsoft.com/office/officeart/2005/8/layout/process3"/>
    <dgm:cxn modelId="{7C855EFC-243D-4A87-9481-A57B36D541A5}" type="presOf" srcId="{27E2F3BB-F3A5-4794-A724-DC7BF98894DC}" destId="{1C2B5A91-5933-475B-88E4-FA776AA3198E}" srcOrd="0" destOrd="1" presId="urn:microsoft.com/office/officeart/2005/8/layout/process3"/>
    <dgm:cxn modelId="{F9091351-7C67-4CBB-9E8C-6624E2869D7A}" type="presParOf" srcId="{56FC5F6C-91AC-48A6-999C-BAE949C0A6AF}" destId="{12C5FB89-EA68-447F-900F-19CE82AF6636}" srcOrd="0" destOrd="0" presId="urn:microsoft.com/office/officeart/2005/8/layout/process3"/>
    <dgm:cxn modelId="{A9CCF537-AA63-4CA1-9434-DD123204C4E8}" type="presParOf" srcId="{12C5FB89-EA68-447F-900F-19CE82AF6636}" destId="{E80E7932-409E-40FA-BC85-F3693DDE93C2}" srcOrd="0" destOrd="0" presId="urn:microsoft.com/office/officeart/2005/8/layout/process3"/>
    <dgm:cxn modelId="{C7E43EC3-9A3A-499E-AEF2-7C735C1CFABC}" type="presParOf" srcId="{12C5FB89-EA68-447F-900F-19CE82AF6636}" destId="{00ACB4F7-EA94-47B8-963C-423A3844DA14}" srcOrd="1" destOrd="0" presId="urn:microsoft.com/office/officeart/2005/8/layout/process3"/>
    <dgm:cxn modelId="{43268B2E-1039-4F45-B330-CF5DAAD855CB}" type="presParOf" srcId="{12C5FB89-EA68-447F-900F-19CE82AF6636}" destId="{C0AEB941-EFB6-4FCE-809C-63141B442E50}" srcOrd="2" destOrd="0" presId="urn:microsoft.com/office/officeart/2005/8/layout/process3"/>
    <dgm:cxn modelId="{E7FC130A-9EA3-421B-946A-5C41F4B03BC2}" type="presParOf" srcId="{56FC5F6C-91AC-48A6-999C-BAE949C0A6AF}" destId="{190DF128-98B1-4FFE-85EB-462A3FAD265A}" srcOrd="1" destOrd="0" presId="urn:microsoft.com/office/officeart/2005/8/layout/process3"/>
    <dgm:cxn modelId="{E10975AF-3DA1-4278-8DE3-313C25D6DE21}" type="presParOf" srcId="{190DF128-98B1-4FFE-85EB-462A3FAD265A}" destId="{2FC7FB47-366D-4B59-A18A-979C01E31DA1}" srcOrd="0" destOrd="0" presId="urn:microsoft.com/office/officeart/2005/8/layout/process3"/>
    <dgm:cxn modelId="{A38650EE-B9C1-4F65-BB34-14D2D19AD4BD}" type="presParOf" srcId="{56FC5F6C-91AC-48A6-999C-BAE949C0A6AF}" destId="{9B888EE5-1FD5-451E-AD34-1B84883FF528}" srcOrd="2" destOrd="0" presId="urn:microsoft.com/office/officeart/2005/8/layout/process3"/>
    <dgm:cxn modelId="{12A0ABAD-C007-4692-8D7D-B15C18B11592}" type="presParOf" srcId="{9B888EE5-1FD5-451E-AD34-1B84883FF528}" destId="{DAFFD731-4581-4122-936F-CF4E9F9C43D2}" srcOrd="0" destOrd="0" presId="urn:microsoft.com/office/officeart/2005/8/layout/process3"/>
    <dgm:cxn modelId="{BB5C2150-A77A-44E2-A8A5-0A41C0A8826A}" type="presParOf" srcId="{9B888EE5-1FD5-451E-AD34-1B84883FF528}" destId="{77BF2AEC-BBE1-4BD9-B413-2939E6A4C8B7}" srcOrd="1" destOrd="0" presId="urn:microsoft.com/office/officeart/2005/8/layout/process3"/>
    <dgm:cxn modelId="{E7AFBE53-E319-4AF1-A7BA-0B7E7F5DDF40}" type="presParOf" srcId="{9B888EE5-1FD5-451E-AD34-1B84883FF528}" destId="{BA2F7BB9-694E-4378-A3CA-B3D35D4F66B1}" srcOrd="2" destOrd="0" presId="urn:microsoft.com/office/officeart/2005/8/layout/process3"/>
    <dgm:cxn modelId="{C8395500-208D-4825-B2BC-E43C0F672610}" type="presParOf" srcId="{56FC5F6C-91AC-48A6-999C-BAE949C0A6AF}" destId="{E5FEA360-3BC2-488E-9C12-BB31300A1D61}" srcOrd="3" destOrd="0" presId="urn:microsoft.com/office/officeart/2005/8/layout/process3"/>
    <dgm:cxn modelId="{66009B03-D6DB-4CAC-87CD-0AFEE10103FC}" type="presParOf" srcId="{E5FEA360-3BC2-488E-9C12-BB31300A1D61}" destId="{26CEE14C-1540-4224-91F0-8397B1319825}" srcOrd="0" destOrd="0" presId="urn:microsoft.com/office/officeart/2005/8/layout/process3"/>
    <dgm:cxn modelId="{96E5D925-9217-4E9D-A09B-F740331F1014}" type="presParOf" srcId="{56FC5F6C-91AC-48A6-999C-BAE949C0A6AF}" destId="{7CBC82C3-0D7F-457B-A61E-41882C9AEF43}" srcOrd="4" destOrd="0" presId="urn:microsoft.com/office/officeart/2005/8/layout/process3"/>
    <dgm:cxn modelId="{2F34599B-CB7A-4B55-BE24-EA8D3F76FACB}" type="presParOf" srcId="{7CBC82C3-0D7F-457B-A61E-41882C9AEF43}" destId="{6670E12E-0E2D-4487-8BCF-36E36C0B01B3}" srcOrd="0" destOrd="0" presId="urn:microsoft.com/office/officeart/2005/8/layout/process3"/>
    <dgm:cxn modelId="{C2342D1A-A34D-48FE-94DF-5C231E71B5E1}" type="presParOf" srcId="{7CBC82C3-0D7F-457B-A61E-41882C9AEF43}" destId="{2E6A61E8-CBC3-4081-BA00-CB043EA6D82C}" srcOrd="1" destOrd="0" presId="urn:microsoft.com/office/officeart/2005/8/layout/process3"/>
    <dgm:cxn modelId="{95720EB3-3822-4699-AB0F-EF7560E653EA}" type="presParOf" srcId="{7CBC82C3-0D7F-457B-A61E-41882C9AEF43}" destId="{1C2B5A91-5933-475B-88E4-FA776AA3198E}"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14774-46B3-44D1-BD0E-721905A83460}">
      <dsp:nvSpPr>
        <dsp:cNvPr id="0" name=""/>
        <dsp:cNvSpPr/>
      </dsp:nvSpPr>
      <dsp:spPr>
        <a:xfrm rot="16200000">
          <a:off x="-893735" y="900204"/>
          <a:ext cx="4070345" cy="2269936"/>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0057" bIns="0" numCol="1" spcCol="1270" anchor="ctr" anchorCtr="0">
          <a:noAutofit/>
        </a:bodyPr>
        <a:lstStyle/>
        <a:p>
          <a:pPr marL="0" lvl="0" indent="0" algn="ctr" defTabSz="977900">
            <a:lnSpc>
              <a:spcPct val="90000"/>
            </a:lnSpc>
            <a:spcBef>
              <a:spcPct val="0"/>
            </a:spcBef>
            <a:spcAft>
              <a:spcPct val="35000"/>
            </a:spcAft>
            <a:buNone/>
          </a:pPr>
          <a:r>
            <a:rPr lang="fr-FR" sz="2200" b="0" i="0" kern="1200" dirty="0">
              <a:solidFill>
                <a:srgbClr val="002060"/>
              </a:solidFill>
            </a:rPr>
            <a:t>Du Lycée Professionnel à l’annexe de France Travail - rapide historique </a:t>
          </a:r>
          <a:r>
            <a:rPr lang="fr-FR" sz="2200" b="0" i="0" kern="1200" dirty="0"/>
            <a:t>– </a:t>
          </a:r>
          <a:endParaRPr lang="fr-FR" sz="2200" kern="1200" dirty="0"/>
        </a:p>
      </dsp:txBody>
      <dsp:txXfrm rot="5400000">
        <a:off x="6469" y="814069"/>
        <a:ext cx="2269936" cy="2442207"/>
      </dsp:txXfrm>
    </dsp:sp>
    <dsp:sp modelId="{1B60F4AB-7397-492F-A78E-6015E3A9E555}">
      <dsp:nvSpPr>
        <dsp:cNvPr id="0" name=""/>
        <dsp:cNvSpPr/>
      </dsp:nvSpPr>
      <dsp:spPr>
        <a:xfrm rot="16200000">
          <a:off x="1565695" y="900204"/>
          <a:ext cx="4070345" cy="2269936"/>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0057" bIns="0" numCol="1" spcCol="1270" anchor="ctr" anchorCtr="0">
          <a:noAutofit/>
        </a:bodyPr>
        <a:lstStyle/>
        <a:p>
          <a:pPr marL="0" lvl="0" indent="0" algn="ctr" defTabSz="977900">
            <a:lnSpc>
              <a:spcPct val="90000"/>
            </a:lnSpc>
            <a:spcBef>
              <a:spcPct val="0"/>
            </a:spcBef>
            <a:spcAft>
              <a:spcPct val="35000"/>
            </a:spcAft>
            <a:buNone/>
          </a:pPr>
          <a:r>
            <a:rPr lang="fr-FR" sz="2200" b="0" i="0" kern="1200" dirty="0">
              <a:solidFill>
                <a:srgbClr val="002060"/>
              </a:solidFill>
            </a:rPr>
            <a:t>Les mesures en place à la rentrée 2023.</a:t>
          </a:r>
          <a:endParaRPr lang="fr-FR" sz="2200" kern="1200" dirty="0">
            <a:solidFill>
              <a:srgbClr val="002060"/>
            </a:solidFill>
          </a:endParaRPr>
        </a:p>
      </dsp:txBody>
      <dsp:txXfrm rot="5400000">
        <a:off x="2465899" y="814069"/>
        <a:ext cx="2269936" cy="2442207"/>
      </dsp:txXfrm>
    </dsp:sp>
    <dsp:sp modelId="{221F37A1-3755-4142-9446-5F959B0FD097}">
      <dsp:nvSpPr>
        <dsp:cNvPr id="0" name=""/>
        <dsp:cNvSpPr/>
      </dsp:nvSpPr>
      <dsp:spPr>
        <a:xfrm rot="16200000">
          <a:off x="3986627" y="900204"/>
          <a:ext cx="4070345" cy="2269936"/>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0057" bIns="0" numCol="1" spcCol="1270" anchor="ctr" anchorCtr="0">
          <a:noAutofit/>
        </a:bodyPr>
        <a:lstStyle/>
        <a:p>
          <a:pPr marL="0" lvl="0" indent="0" algn="ctr" defTabSz="977900">
            <a:lnSpc>
              <a:spcPct val="90000"/>
            </a:lnSpc>
            <a:spcBef>
              <a:spcPct val="0"/>
            </a:spcBef>
            <a:spcAft>
              <a:spcPct val="35000"/>
            </a:spcAft>
            <a:buNone/>
          </a:pPr>
          <a:r>
            <a:rPr lang="fr-FR" sz="2200" b="0" i="0" kern="1200" dirty="0">
              <a:solidFill>
                <a:srgbClr val="002060"/>
              </a:solidFill>
            </a:rPr>
            <a:t>Le deuxième round : rentrée 2024  s’y préparer dès maintenant !</a:t>
          </a:r>
          <a:endParaRPr lang="fr-FR" sz="2200" kern="1200" dirty="0">
            <a:solidFill>
              <a:srgbClr val="002060"/>
            </a:solidFill>
          </a:endParaRPr>
        </a:p>
      </dsp:txBody>
      <dsp:txXfrm rot="5400000">
        <a:off x="4886831" y="814069"/>
        <a:ext cx="2269936" cy="2442207"/>
      </dsp:txXfrm>
    </dsp:sp>
    <dsp:sp modelId="{3AE7CFD0-BA74-48A1-9B4A-26EC826EE73F}">
      <dsp:nvSpPr>
        <dsp:cNvPr id="0" name=""/>
        <dsp:cNvSpPr/>
      </dsp:nvSpPr>
      <dsp:spPr>
        <a:xfrm rot="16200000">
          <a:off x="6426808" y="900204"/>
          <a:ext cx="4070345" cy="2269936"/>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0057" bIns="0" numCol="1" spcCol="1270" anchor="ctr" anchorCtr="0">
          <a:noAutofit/>
        </a:bodyPr>
        <a:lstStyle/>
        <a:p>
          <a:pPr marL="0" lvl="0" indent="0" algn="ctr" defTabSz="977900">
            <a:lnSpc>
              <a:spcPct val="90000"/>
            </a:lnSpc>
            <a:spcBef>
              <a:spcPct val="0"/>
            </a:spcBef>
            <a:spcAft>
              <a:spcPct val="35000"/>
            </a:spcAft>
            <a:buNone/>
          </a:pPr>
          <a:r>
            <a:rPr lang="fr-FR" sz="2200" b="0" i="0" kern="1200" dirty="0">
              <a:solidFill>
                <a:srgbClr val="002060"/>
              </a:solidFill>
            </a:rPr>
            <a:t>L’autonomie des Chefs d’Établissement au cœur de la réforme</a:t>
          </a:r>
          <a:endParaRPr lang="fr-FR" sz="2200" kern="1200" dirty="0">
            <a:solidFill>
              <a:srgbClr val="002060"/>
            </a:solidFill>
          </a:endParaRPr>
        </a:p>
      </dsp:txBody>
      <dsp:txXfrm rot="5400000">
        <a:off x="7327012" y="814069"/>
        <a:ext cx="2269936" cy="2442207"/>
      </dsp:txXfrm>
    </dsp:sp>
    <dsp:sp modelId="{D5719434-0D2B-4958-9F91-0107C5E1DDF5}">
      <dsp:nvSpPr>
        <dsp:cNvPr id="0" name=""/>
        <dsp:cNvSpPr/>
      </dsp:nvSpPr>
      <dsp:spPr>
        <a:xfrm rot="16200000">
          <a:off x="8866989" y="900204"/>
          <a:ext cx="4070345" cy="2269936"/>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0057" bIns="0" numCol="1" spcCol="1270" anchor="ctr" anchorCtr="0">
          <a:noAutofit/>
        </a:bodyPr>
        <a:lstStyle/>
        <a:p>
          <a:pPr marL="0" lvl="0" indent="0" algn="ctr" defTabSz="977900">
            <a:lnSpc>
              <a:spcPct val="90000"/>
            </a:lnSpc>
            <a:spcBef>
              <a:spcPct val="0"/>
            </a:spcBef>
            <a:spcAft>
              <a:spcPct val="35000"/>
            </a:spcAft>
            <a:buNone/>
          </a:pPr>
          <a:r>
            <a:rPr lang="fr-FR" sz="2200" b="0" i="0" kern="1200" dirty="0">
              <a:solidFill>
                <a:srgbClr val="002060"/>
              </a:solidFill>
            </a:rPr>
            <a:t>Informations diverses : </a:t>
          </a:r>
          <a:r>
            <a:rPr lang="fr-FR" sz="2200" b="0" i="0" kern="1200" dirty="0" err="1">
              <a:solidFill>
                <a:srgbClr val="002060"/>
              </a:solidFill>
            </a:rPr>
            <a:t>PFMP</a:t>
          </a:r>
          <a:r>
            <a:rPr lang="fr-FR" sz="2200" b="0" i="0" kern="1200" dirty="0">
              <a:solidFill>
                <a:srgbClr val="002060"/>
              </a:solidFill>
            </a:rPr>
            <a:t> - </a:t>
          </a:r>
          <a:r>
            <a:rPr lang="fr-FR" sz="2200" b="0" i="0" kern="1200" dirty="0" err="1">
              <a:solidFill>
                <a:srgbClr val="002060"/>
              </a:solidFill>
            </a:rPr>
            <a:t>ISS</a:t>
          </a:r>
          <a:r>
            <a:rPr lang="fr-FR" sz="2200" b="0" i="0" kern="1200" dirty="0">
              <a:solidFill>
                <a:srgbClr val="002060"/>
              </a:solidFill>
            </a:rPr>
            <a:t> - Clause de sauvegarde -</a:t>
          </a:r>
          <a:endParaRPr lang="fr-FR" sz="2200" kern="1200" dirty="0">
            <a:solidFill>
              <a:srgbClr val="002060"/>
            </a:solidFill>
          </a:endParaRPr>
        </a:p>
      </dsp:txBody>
      <dsp:txXfrm rot="5400000">
        <a:off x="9767193" y="814069"/>
        <a:ext cx="2269936" cy="2442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63EA-8C57-46BA-945C-F423A8D6B481}">
      <dsp:nvSpPr>
        <dsp:cNvPr id="0" name=""/>
        <dsp:cNvSpPr/>
      </dsp:nvSpPr>
      <dsp:spPr>
        <a:xfrm rot="16200000">
          <a:off x="-1923509" y="1923509"/>
          <a:ext cx="6013206" cy="2166186"/>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34" bIns="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rgbClr val="002060"/>
              </a:solidFill>
            </a:rPr>
            <a:t>M 01</a:t>
          </a:r>
        </a:p>
        <a:p>
          <a:pPr marL="0" lvl="0" indent="0" algn="ctr" defTabSz="1155700">
            <a:lnSpc>
              <a:spcPct val="90000"/>
            </a:lnSpc>
            <a:spcBef>
              <a:spcPct val="0"/>
            </a:spcBef>
            <a:spcAft>
              <a:spcPct val="35000"/>
            </a:spcAft>
            <a:buNone/>
          </a:pPr>
          <a:r>
            <a:rPr lang="fr-FR" sz="2600" kern="1200" dirty="0">
              <a:solidFill>
                <a:srgbClr val="002060"/>
              </a:solidFill>
            </a:rPr>
            <a:t>Allocations </a:t>
          </a:r>
        </a:p>
        <a:p>
          <a:pPr marL="0" lvl="0" indent="0" algn="ctr" defTabSz="1155700">
            <a:lnSpc>
              <a:spcPct val="90000"/>
            </a:lnSpc>
            <a:spcBef>
              <a:spcPct val="0"/>
            </a:spcBef>
            <a:spcAft>
              <a:spcPct val="35000"/>
            </a:spcAft>
            <a:buNone/>
          </a:pPr>
          <a:r>
            <a:rPr lang="fr-FR" sz="2600" kern="1200" dirty="0" err="1">
              <a:solidFill>
                <a:srgbClr val="002060"/>
              </a:solidFill>
            </a:rPr>
            <a:t>PFMP</a:t>
          </a:r>
          <a:endParaRPr lang="fr-FR" sz="2600" kern="1200" dirty="0">
            <a:solidFill>
              <a:srgbClr val="002060"/>
            </a:solidFill>
          </a:endParaRPr>
        </a:p>
      </dsp:txBody>
      <dsp:txXfrm rot="5400000">
        <a:off x="1" y="1202640"/>
        <a:ext cx="2166186" cy="3607924"/>
      </dsp:txXfrm>
    </dsp:sp>
    <dsp:sp modelId="{AF53936C-035E-4DD1-9A84-AA81399D077B}">
      <dsp:nvSpPr>
        <dsp:cNvPr id="0" name=""/>
        <dsp:cNvSpPr/>
      </dsp:nvSpPr>
      <dsp:spPr>
        <a:xfrm rot="16200000">
          <a:off x="2557743" y="1923509"/>
          <a:ext cx="6013206" cy="2166186"/>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34" bIns="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rgbClr val="002060"/>
              </a:solidFill>
            </a:rPr>
            <a:t>M 05</a:t>
          </a:r>
        </a:p>
        <a:p>
          <a:pPr marL="0" lvl="0" indent="0" algn="ctr" defTabSz="1155700">
            <a:lnSpc>
              <a:spcPct val="90000"/>
            </a:lnSpc>
            <a:spcBef>
              <a:spcPct val="0"/>
            </a:spcBef>
            <a:spcAft>
              <a:spcPct val="35000"/>
            </a:spcAft>
            <a:buNone/>
          </a:pPr>
          <a:r>
            <a:rPr lang="fr-FR" sz="2600" kern="1200" dirty="0">
              <a:solidFill>
                <a:srgbClr val="002060"/>
              </a:solidFill>
            </a:rPr>
            <a:t>3 dispositifs</a:t>
          </a:r>
        </a:p>
        <a:p>
          <a:pPr marL="0" lvl="0" indent="0" algn="ctr" defTabSz="1155700">
            <a:lnSpc>
              <a:spcPct val="90000"/>
            </a:lnSpc>
            <a:spcBef>
              <a:spcPct val="0"/>
            </a:spcBef>
            <a:spcAft>
              <a:spcPct val="35000"/>
            </a:spcAft>
            <a:buNone/>
          </a:pPr>
          <a:r>
            <a:rPr lang="fr-FR" sz="2600" kern="1200" dirty="0">
              <a:solidFill>
                <a:srgbClr val="002060"/>
              </a:solidFill>
            </a:rPr>
            <a:t>Pour prévenir le décrochage scolaire	</a:t>
          </a:r>
        </a:p>
      </dsp:txBody>
      <dsp:txXfrm rot="5400000">
        <a:off x="4481253" y="1202640"/>
        <a:ext cx="2166186" cy="3607924"/>
      </dsp:txXfrm>
    </dsp:sp>
    <dsp:sp modelId="{9E74CF98-97F3-4FE5-8F02-9A40000AF871}">
      <dsp:nvSpPr>
        <dsp:cNvPr id="0" name=""/>
        <dsp:cNvSpPr/>
      </dsp:nvSpPr>
      <dsp:spPr>
        <a:xfrm rot="16200000">
          <a:off x="298231" y="1923509"/>
          <a:ext cx="6013206" cy="2166186"/>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34" bIns="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rgbClr val="002060"/>
              </a:solidFill>
            </a:rPr>
            <a:t>M 09</a:t>
          </a:r>
        </a:p>
        <a:p>
          <a:pPr marL="0" lvl="0" indent="0" algn="ctr" defTabSz="1155700">
            <a:lnSpc>
              <a:spcPct val="90000"/>
            </a:lnSpc>
            <a:spcBef>
              <a:spcPct val="0"/>
            </a:spcBef>
            <a:spcAft>
              <a:spcPct val="35000"/>
            </a:spcAft>
            <a:buNone/>
          </a:pPr>
          <a:r>
            <a:rPr lang="fr-FR" sz="2600" kern="1200" dirty="0">
              <a:solidFill>
                <a:srgbClr val="002060"/>
              </a:solidFill>
            </a:rPr>
            <a:t>Le Bureau des Entreprises</a:t>
          </a:r>
        </a:p>
      </dsp:txBody>
      <dsp:txXfrm rot="5400000">
        <a:off x="2221741" y="1202640"/>
        <a:ext cx="2166186" cy="3607924"/>
      </dsp:txXfrm>
    </dsp:sp>
    <dsp:sp modelId="{785F6EC0-83A9-462F-B7F1-274BFCC1CB9B}">
      <dsp:nvSpPr>
        <dsp:cNvPr id="0" name=""/>
        <dsp:cNvSpPr/>
      </dsp:nvSpPr>
      <dsp:spPr>
        <a:xfrm rot="16200000">
          <a:off x="7232612" y="1923509"/>
          <a:ext cx="6013206" cy="2166186"/>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34" bIns="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rgbClr val="002060"/>
              </a:solidFill>
            </a:rPr>
            <a:t>M 10</a:t>
          </a:r>
        </a:p>
        <a:p>
          <a:pPr marL="0" lvl="0" indent="0" algn="ctr" defTabSz="1155700">
            <a:lnSpc>
              <a:spcPct val="90000"/>
            </a:lnSpc>
            <a:spcBef>
              <a:spcPct val="0"/>
            </a:spcBef>
            <a:spcAft>
              <a:spcPct val="35000"/>
            </a:spcAft>
            <a:buNone/>
          </a:pPr>
          <a:r>
            <a:rPr lang="fr-FR" sz="2600" kern="1200" dirty="0">
              <a:solidFill>
                <a:srgbClr val="002060"/>
              </a:solidFill>
            </a:rPr>
            <a:t>Pacte</a:t>
          </a:r>
        </a:p>
        <a:p>
          <a:pPr marL="0" lvl="0" indent="0" algn="ctr" defTabSz="1155700">
            <a:lnSpc>
              <a:spcPct val="90000"/>
            </a:lnSpc>
            <a:spcBef>
              <a:spcPct val="0"/>
            </a:spcBef>
            <a:spcAft>
              <a:spcPct val="35000"/>
            </a:spcAft>
            <a:buNone/>
          </a:pPr>
          <a:r>
            <a:rPr lang="fr-FR" sz="2600" kern="1200" dirty="0">
              <a:solidFill>
                <a:srgbClr val="002060"/>
              </a:solidFill>
            </a:rPr>
            <a:t>Les missions spécifiques </a:t>
          </a:r>
          <a:r>
            <a:rPr lang="fr-FR" sz="2600" kern="1200" dirty="0" err="1">
              <a:solidFill>
                <a:srgbClr val="002060"/>
              </a:solidFill>
            </a:rPr>
            <a:t>LP</a:t>
          </a:r>
          <a:endParaRPr lang="fr-FR" sz="2600" kern="1200" dirty="0">
            <a:solidFill>
              <a:srgbClr val="002060"/>
            </a:solidFill>
          </a:endParaRPr>
        </a:p>
      </dsp:txBody>
      <dsp:txXfrm rot="5400000">
        <a:off x="9156122" y="1202640"/>
        <a:ext cx="2166186" cy="3607924"/>
      </dsp:txXfrm>
    </dsp:sp>
    <dsp:sp modelId="{61DAF30D-E568-4E69-8078-57BFD0A1A02A}">
      <dsp:nvSpPr>
        <dsp:cNvPr id="0" name=""/>
        <dsp:cNvSpPr/>
      </dsp:nvSpPr>
      <dsp:spPr>
        <a:xfrm rot="16200000">
          <a:off x="4895210" y="1923509"/>
          <a:ext cx="6013206" cy="2166186"/>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34" bIns="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rgbClr val="002060"/>
              </a:solidFill>
            </a:rPr>
            <a:t>M 06</a:t>
          </a:r>
        </a:p>
        <a:p>
          <a:pPr marL="0" lvl="0" indent="0" algn="ctr" defTabSz="1155700">
            <a:lnSpc>
              <a:spcPct val="90000"/>
            </a:lnSpc>
            <a:spcBef>
              <a:spcPct val="0"/>
            </a:spcBef>
            <a:spcAft>
              <a:spcPct val="35000"/>
            </a:spcAft>
            <a:buNone/>
          </a:pPr>
          <a:r>
            <a:rPr lang="fr-FR" sz="2600" kern="1200" dirty="0">
              <a:solidFill>
                <a:srgbClr val="002060"/>
              </a:solidFill>
              <a:latin typeface="+mn-lt"/>
            </a:rPr>
            <a:t>Préparation de l’insertion pro. grâce à des partenaires extérieurs </a:t>
          </a:r>
          <a:br>
            <a:rPr lang="fr-FR" sz="2600" kern="1200" dirty="0">
              <a:solidFill>
                <a:srgbClr val="002060"/>
              </a:solidFill>
              <a:latin typeface="+mn-lt"/>
            </a:rPr>
          </a:br>
          <a:r>
            <a:rPr lang="fr-FR" sz="2600" kern="1200" dirty="0">
              <a:solidFill>
                <a:srgbClr val="002060"/>
              </a:solidFill>
              <a:latin typeface="+mn-lt"/>
            </a:rPr>
            <a:t>		</a:t>
          </a:r>
          <a:endParaRPr lang="fr-FR" sz="2600" kern="1200" dirty="0"/>
        </a:p>
      </dsp:txBody>
      <dsp:txXfrm rot="5400000">
        <a:off x="6818720" y="1202640"/>
        <a:ext cx="2166186" cy="360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7C7E9-2988-4FCA-AD19-0334933BCF46}">
      <dsp:nvSpPr>
        <dsp:cNvPr id="0" name=""/>
        <dsp:cNvSpPr/>
      </dsp:nvSpPr>
      <dsp:spPr>
        <a:xfrm rot="16200000">
          <a:off x="-1887765" y="2146925"/>
          <a:ext cx="6013206" cy="1719354"/>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M 02 </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Français et Maths en groupes de besoin à effectif réduits</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(voir M 04)</a:t>
          </a:r>
        </a:p>
      </dsp:txBody>
      <dsp:txXfrm rot="5400000">
        <a:off x="259161" y="1202640"/>
        <a:ext cx="1719354" cy="3607924"/>
      </dsp:txXfrm>
    </dsp:sp>
    <dsp:sp modelId="{B66A04AE-7E81-4041-A728-D1864F2A4FEA}">
      <dsp:nvSpPr>
        <dsp:cNvPr id="0" name=""/>
        <dsp:cNvSpPr/>
      </dsp:nvSpPr>
      <dsp:spPr>
        <a:xfrm rot="16200000">
          <a:off x="1698860" y="2146925"/>
          <a:ext cx="6013206" cy="1719354"/>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M 03 options</a:t>
          </a:r>
        </a:p>
        <a:p>
          <a:pPr marL="0" lvl="0" indent="0" algn="ctr" defTabSz="1022350">
            <a:lnSpc>
              <a:spcPct val="90000"/>
            </a:lnSpc>
            <a:spcBef>
              <a:spcPct val="0"/>
            </a:spcBef>
            <a:spcAft>
              <a:spcPct val="35000"/>
            </a:spcAft>
            <a:buNone/>
          </a:pPr>
          <a:endParaRPr lang="fr-FR" sz="2300" kern="1200" dirty="0">
            <a:solidFill>
              <a:srgbClr val="002060"/>
            </a:solidFill>
            <a:latin typeface="Arial"/>
            <a:ea typeface="+mn-ea"/>
            <a:cs typeface="+mn-cs"/>
          </a:endParaRPr>
        </a:p>
        <a:p>
          <a:pPr marL="0" lvl="0" indent="0" algn="ctr" defTabSz="1022350">
            <a:lnSpc>
              <a:spcPct val="90000"/>
            </a:lnSpc>
            <a:spcBef>
              <a:spcPct val="0"/>
            </a:spcBef>
            <a:spcAft>
              <a:spcPct val="35000"/>
            </a:spcAft>
            <a:buNone/>
          </a:pPr>
          <a:endParaRPr lang="fr-FR" sz="2300" kern="1200" dirty="0">
            <a:solidFill>
              <a:srgbClr val="002060"/>
            </a:solidFill>
            <a:latin typeface="Arial"/>
            <a:ea typeface="+mn-ea"/>
            <a:cs typeface="+mn-cs"/>
          </a:endParaRPr>
        </a:p>
        <a:p>
          <a:pPr marL="0" lvl="0" indent="0" algn="ctr" defTabSz="1022350">
            <a:lnSpc>
              <a:spcPct val="90000"/>
            </a:lnSpc>
            <a:spcBef>
              <a:spcPct val="0"/>
            </a:spcBef>
            <a:spcAft>
              <a:spcPct val="35000"/>
            </a:spcAft>
            <a:buNone/>
          </a:pPr>
          <a:r>
            <a:rPr lang="fr-FR" sz="2300" kern="1200" dirty="0" err="1">
              <a:solidFill>
                <a:srgbClr val="002060"/>
              </a:solidFill>
              <a:latin typeface="Arial"/>
              <a:ea typeface="+mn-ea"/>
              <a:cs typeface="+mn-cs"/>
            </a:rPr>
            <a:t>Ens</a:t>
          </a:r>
          <a:r>
            <a:rPr lang="fr-FR" sz="2300" kern="1200" dirty="0">
              <a:solidFill>
                <a:srgbClr val="002060"/>
              </a:solidFill>
              <a:latin typeface="Arial"/>
              <a:ea typeface="+mn-ea"/>
              <a:cs typeface="+mn-cs"/>
            </a:rPr>
            <a:t>. optionnels</a:t>
          </a:r>
        </a:p>
        <a:p>
          <a:pPr marL="0" lvl="0" indent="0" algn="ctr" defTabSz="1022350">
            <a:lnSpc>
              <a:spcPct val="90000"/>
            </a:lnSpc>
            <a:spcBef>
              <a:spcPct val="0"/>
            </a:spcBef>
            <a:spcAft>
              <a:spcPct val="35000"/>
            </a:spcAft>
            <a:buNone/>
          </a:pPr>
          <a:endParaRPr lang="fr-FR" sz="2900" kern="1200" dirty="0"/>
        </a:p>
      </dsp:txBody>
      <dsp:txXfrm rot="5400000">
        <a:off x="3845786" y="1202640"/>
        <a:ext cx="1719354" cy="3607924"/>
      </dsp:txXfrm>
    </dsp:sp>
    <dsp:sp modelId="{0A605DF0-E045-4E6C-A11B-41B79A68F605}">
      <dsp:nvSpPr>
        <dsp:cNvPr id="0" name=""/>
        <dsp:cNvSpPr/>
      </dsp:nvSpPr>
      <dsp:spPr>
        <a:xfrm rot="16200000">
          <a:off x="-61964" y="2146925"/>
          <a:ext cx="6013206" cy="1719354"/>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M 04</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organiser l’année de terminale RS 2024</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nouvelle grille horaire</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Bac Pro</a:t>
          </a:r>
        </a:p>
      </dsp:txBody>
      <dsp:txXfrm rot="5400000">
        <a:off x="2084962" y="1202640"/>
        <a:ext cx="1719354" cy="3607924"/>
      </dsp:txXfrm>
    </dsp:sp>
    <dsp:sp modelId="{683D1EF2-F988-419A-9AFA-FF1DC0A1BE62}">
      <dsp:nvSpPr>
        <dsp:cNvPr id="0" name=""/>
        <dsp:cNvSpPr/>
      </dsp:nvSpPr>
      <dsp:spPr>
        <a:xfrm rot="16200000">
          <a:off x="3548027" y="2146925"/>
          <a:ext cx="6013206" cy="1719354"/>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M 07</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adapter l’offre de formation</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RS 2026</a:t>
          </a:r>
        </a:p>
      </dsp:txBody>
      <dsp:txXfrm rot="5400000">
        <a:off x="5694953" y="1202640"/>
        <a:ext cx="1719354" cy="3607924"/>
      </dsp:txXfrm>
    </dsp:sp>
    <dsp:sp modelId="{2234664D-A6A0-4658-AE2C-88DEF1F220F4}">
      <dsp:nvSpPr>
        <dsp:cNvPr id="0" name=""/>
        <dsp:cNvSpPr/>
      </dsp:nvSpPr>
      <dsp:spPr>
        <a:xfrm rot="16200000">
          <a:off x="7103311" y="2146925"/>
          <a:ext cx="6013206" cy="1719354"/>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M 08</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passer de</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 4 500</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 à </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20 000 places en formation Bac +1</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 RS 2026 </a:t>
          </a:r>
        </a:p>
      </dsp:txBody>
      <dsp:txXfrm rot="5400000">
        <a:off x="9250237" y="1202640"/>
        <a:ext cx="1719354" cy="3607924"/>
      </dsp:txXfrm>
    </dsp:sp>
    <dsp:sp modelId="{F6D089C5-4428-42D8-889E-E83BD025276F}">
      <dsp:nvSpPr>
        <dsp:cNvPr id="0" name=""/>
        <dsp:cNvSpPr/>
      </dsp:nvSpPr>
      <dsp:spPr>
        <a:xfrm rot="16200000">
          <a:off x="5275531" y="2146925"/>
          <a:ext cx="6013206" cy="1719354"/>
        </a:xfrm>
        <a:prstGeom prst="flowChartManualOperati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M 12 </a:t>
          </a:r>
        </a:p>
        <a:p>
          <a:pPr marL="0" lvl="0" indent="0" algn="ctr" defTabSz="1022350">
            <a:lnSpc>
              <a:spcPct val="90000"/>
            </a:lnSpc>
            <a:spcBef>
              <a:spcPct val="0"/>
            </a:spcBef>
            <a:spcAft>
              <a:spcPct val="35000"/>
            </a:spcAft>
            <a:buNone/>
          </a:pPr>
          <a:r>
            <a:rPr lang="fr-FR" sz="2300" kern="1200" dirty="0">
              <a:solidFill>
                <a:srgbClr val="002060"/>
              </a:solidFill>
              <a:latin typeface="Arial"/>
              <a:ea typeface="+mn-ea"/>
              <a:cs typeface="+mn-cs"/>
            </a:rPr>
            <a:t>Pédagogie</a:t>
          </a:r>
        </a:p>
        <a:p>
          <a:pPr marL="0" lvl="0" indent="0" algn="ctr" defTabSz="1022350">
            <a:lnSpc>
              <a:spcPct val="90000"/>
            </a:lnSpc>
            <a:spcBef>
              <a:spcPct val="0"/>
            </a:spcBef>
            <a:spcAft>
              <a:spcPct val="35000"/>
            </a:spcAft>
            <a:buNone/>
          </a:pPr>
          <a:r>
            <a:rPr lang="fr-FR" sz="2300" kern="1200" dirty="0" err="1">
              <a:solidFill>
                <a:srgbClr val="002060"/>
              </a:solidFill>
              <a:latin typeface="Arial"/>
              <a:ea typeface="+mn-ea"/>
              <a:cs typeface="+mn-cs"/>
            </a:rPr>
            <a:t>ProFan</a:t>
          </a:r>
          <a:r>
            <a:rPr lang="fr-FR" sz="2300" kern="1200" dirty="0">
              <a:solidFill>
                <a:srgbClr val="002060"/>
              </a:solidFill>
              <a:latin typeface="Arial"/>
              <a:ea typeface="+mn-ea"/>
              <a:cs typeface="+mn-cs"/>
            </a:rPr>
            <a:t> </a:t>
          </a:r>
        </a:p>
      </dsp:txBody>
      <dsp:txXfrm rot="5400000">
        <a:off x="7422457" y="1202640"/>
        <a:ext cx="1719354" cy="360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CB4F7-EA94-47B8-963C-423A3844DA14}">
      <dsp:nvSpPr>
        <dsp:cNvPr id="0" name=""/>
        <dsp:cNvSpPr/>
      </dsp:nvSpPr>
      <dsp:spPr>
        <a:xfrm>
          <a:off x="4875" y="1229189"/>
          <a:ext cx="2216718" cy="15551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fr-FR" sz="3600" kern="1200" dirty="0"/>
            <a:t>2010</a:t>
          </a:r>
        </a:p>
      </dsp:txBody>
      <dsp:txXfrm>
        <a:off x="4875" y="1229189"/>
        <a:ext cx="2216718" cy="886687"/>
      </dsp:txXfrm>
    </dsp:sp>
    <dsp:sp modelId="{C0AEB941-EFB6-4FCE-809C-63141B442E50}">
      <dsp:nvSpPr>
        <dsp:cNvPr id="0" name=""/>
        <dsp:cNvSpPr/>
      </dsp:nvSpPr>
      <dsp:spPr>
        <a:xfrm>
          <a:off x="458902" y="2115877"/>
          <a:ext cx="2216718" cy="2073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285750" lvl="1" indent="-285750" algn="ctr" defTabSz="1600200">
            <a:lnSpc>
              <a:spcPct val="90000"/>
            </a:lnSpc>
            <a:spcBef>
              <a:spcPct val="0"/>
            </a:spcBef>
            <a:spcAft>
              <a:spcPct val="15000"/>
            </a:spcAft>
            <a:buNone/>
          </a:pPr>
          <a:r>
            <a:rPr lang="fr-FR" sz="3600" kern="1200" dirty="0">
              <a:solidFill>
                <a:srgbClr val="002060"/>
              </a:solidFill>
            </a:rPr>
            <a:t>2 900</a:t>
          </a:r>
        </a:p>
        <a:p>
          <a:pPr marL="285750" lvl="1" indent="-285750" algn="ctr" defTabSz="1600200">
            <a:lnSpc>
              <a:spcPct val="90000"/>
            </a:lnSpc>
            <a:spcBef>
              <a:spcPct val="0"/>
            </a:spcBef>
            <a:spcAft>
              <a:spcPct val="15000"/>
            </a:spcAft>
            <a:buNone/>
          </a:pPr>
          <a:r>
            <a:rPr lang="fr-FR" sz="3600" kern="1200" dirty="0">
              <a:solidFill>
                <a:srgbClr val="002060"/>
              </a:solidFill>
            </a:rPr>
            <a:t>H </a:t>
          </a:r>
        </a:p>
      </dsp:txBody>
      <dsp:txXfrm>
        <a:off x="519636" y="2176611"/>
        <a:ext cx="2095250" cy="1952132"/>
      </dsp:txXfrm>
    </dsp:sp>
    <dsp:sp modelId="{190DF128-98B1-4FFE-85EB-462A3FAD265A}">
      <dsp:nvSpPr>
        <dsp:cNvPr id="0" name=""/>
        <dsp:cNvSpPr/>
      </dsp:nvSpPr>
      <dsp:spPr>
        <a:xfrm>
          <a:off x="2557640" y="1396584"/>
          <a:ext cx="712418" cy="5518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2557640" y="1506964"/>
        <a:ext cx="546849" cy="331138"/>
      </dsp:txXfrm>
    </dsp:sp>
    <dsp:sp modelId="{77BF2AEC-BBE1-4BD9-B413-2939E6A4C8B7}">
      <dsp:nvSpPr>
        <dsp:cNvPr id="0" name=""/>
        <dsp:cNvSpPr/>
      </dsp:nvSpPr>
      <dsp:spPr>
        <a:xfrm>
          <a:off x="3565780" y="1229189"/>
          <a:ext cx="2216718" cy="15551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fr-FR" sz="3600" kern="1200" dirty="0"/>
            <a:t>2019</a:t>
          </a:r>
        </a:p>
      </dsp:txBody>
      <dsp:txXfrm>
        <a:off x="3565780" y="1229189"/>
        <a:ext cx="2216718" cy="886687"/>
      </dsp:txXfrm>
    </dsp:sp>
    <dsp:sp modelId="{BA2F7BB9-694E-4378-A3CA-B3D35D4F66B1}">
      <dsp:nvSpPr>
        <dsp:cNvPr id="0" name=""/>
        <dsp:cNvSpPr/>
      </dsp:nvSpPr>
      <dsp:spPr>
        <a:xfrm>
          <a:off x="4019806" y="2115877"/>
          <a:ext cx="2216718" cy="2073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285750" lvl="1" indent="-285750" algn="ctr" defTabSz="1600200">
            <a:lnSpc>
              <a:spcPct val="90000"/>
            </a:lnSpc>
            <a:spcBef>
              <a:spcPct val="0"/>
            </a:spcBef>
            <a:spcAft>
              <a:spcPct val="15000"/>
            </a:spcAft>
            <a:buFontTx/>
            <a:buNone/>
          </a:pPr>
          <a:r>
            <a:rPr lang="fr-FR" sz="3600" kern="1200" dirty="0">
              <a:solidFill>
                <a:srgbClr val="002060"/>
              </a:solidFill>
            </a:rPr>
            <a:t>2 520</a:t>
          </a:r>
        </a:p>
        <a:p>
          <a:pPr marL="285750" lvl="1" indent="-285750" algn="ctr" defTabSz="1600200">
            <a:lnSpc>
              <a:spcPct val="90000"/>
            </a:lnSpc>
            <a:spcBef>
              <a:spcPct val="0"/>
            </a:spcBef>
            <a:spcAft>
              <a:spcPct val="15000"/>
            </a:spcAft>
            <a:buFontTx/>
            <a:buNone/>
          </a:pPr>
          <a:r>
            <a:rPr lang="fr-FR" sz="3600" kern="1200" dirty="0">
              <a:solidFill>
                <a:srgbClr val="002060"/>
              </a:solidFill>
            </a:rPr>
            <a:t>H</a:t>
          </a:r>
        </a:p>
      </dsp:txBody>
      <dsp:txXfrm>
        <a:off x="4080540" y="2176611"/>
        <a:ext cx="2095250" cy="1952132"/>
      </dsp:txXfrm>
    </dsp:sp>
    <dsp:sp modelId="{E5FEA360-3BC2-488E-9C12-BB31300A1D61}">
      <dsp:nvSpPr>
        <dsp:cNvPr id="0" name=""/>
        <dsp:cNvSpPr/>
      </dsp:nvSpPr>
      <dsp:spPr>
        <a:xfrm>
          <a:off x="6118545" y="1396584"/>
          <a:ext cx="712418" cy="55189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6118545" y="1506964"/>
        <a:ext cx="546849" cy="331138"/>
      </dsp:txXfrm>
    </dsp:sp>
    <dsp:sp modelId="{2E6A61E8-CBC3-4081-BA00-CB043EA6D82C}">
      <dsp:nvSpPr>
        <dsp:cNvPr id="0" name=""/>
        <dsp:cNvSpPr/>
      </dsp:nvSpPr>
      <dsp:spPr>
        <a:xfrm>
          <a:off x="7126685" y="1229189"/>
          <a:ext cx="2216718" cy="15551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lang="fr-FR" sz="3600" kern="1200" dirty="0"/>
            <a:t>2024</a:t>
          </a:r>
        </a:p>
      </dsp:txBody>
      <dsp:txXfrm>
        <a:off x="7126685" y="1229189"/>
        <a:ext cx="2216718" cy="886687"/>
      </dsp:txXfrm>
    </dsp:sp>
    <dsp:sp modelId="{1C2B5A91-5933-475B-88E4-FA776AA3198E}">
      <dsp:nvSpPr>
        <dsp:cNvPr id="0" name=""/>
        <dsp:cNvSpPr/>
      </dsp:nvSpPr>
      <dsp:spPr>
        <a:xfrm>
          <a:off x="7580711" y="2115877"/>
          <a:ext cx="2216718" cy="2073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285750" lvl="1" indent="-285750" algn="ctr" defTabSz="1600200">
            <a:lnSpc>
              <a:spcPct val="90000"/>
            </a:lnSpc>
            <a:spcBef>
              <a:spcPct val="0"/>
            </a:spcBef>
            <a:spcAft>
              <a:spcPct val="15000"/>
            </a:spcAft>
            <a:buNone/>
          </a:pPr>
          <a:r>
            <a:rPr lang="fr-FR" sz="3600" kern="1200" dirty="0">
              <a:solidFill>
                <a:srgbClr val="002060"/>
              </a:solidFill>
            </a:rPr>
            <a:t>2 350</a:t>
          </a:r>
        </a:p>
        <a:p>
          <a:pPr marL="285750" lvl="1" indent="-285750" algn="ctr" defTabSz="1600200">
            <a:lnSpc>
              <a:spcPct val="90000"/>
            </a:lnSpc>
            <a:spcBef>
              <a:spcPct val="0"/>
            </a:spcBef>
            <a:spcAft>
              <a:spcPct val="15000"/>
            </a:spcAft>
            <a:buNone/>
          </a:pPr>
          <a:r>
            <a:rPr lang="fr-FR" sz="3600" kern="1200" dirty="0">
              <a:solidFill>
                <a:srgbClr val="002060"/>
              </a:solidFill>
            </a:rPr>
            <a:t>H</a:t>
          </a:r>
        </a:p>
      </dsp:txBody>
      <dsp:txXfrm>
        <a:off x="7641445" y="2176611"/>
        <a:ext cx="2095250" cy="195213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07233bfa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07233bfa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77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3314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Vidéo 50 mn 16 secondes</a:t>
            </a:r>
          </a:p>
          <a:p>
            <a:endParaRPr lang="fr-FR" dirty="0"/>
          </a:p>
        </p:txBody>
      </p:sp>
    </p:spTree>
    <p:extLst>
      <p:ext uri="{BB962C8B-B14F-4D97-AF65-F5344CB8AC3E}">
        <p14:creationId xmlns:p14="http://schemas.microsoft.com/office/powerpoint/2010/main" val="76594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4135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fr-FR" smtClean="0"/>
              <a:pPr/>
              <a:t>‹N°›</a:t>
            </a:fld>
            <a:endParaRPr lang="fr-F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www.service-public.fr/particuliers/vosdroits/F32131" TargetMode="External"/><Relationship Id="rId5" Type="http://schemas.openxmlformats.org/officeDocument/2006/relationships/image" Target="../media/image5.png"/><Relationship Id="rId4" Type="http://schemas.openxmlformats.org/officeDocument/2006/relationships/hyperlink" Target="https://www.vie-publique.fr/loi/291190-projet-de-loi-de-finances-budget-2024-pl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egifrance.gouv.fr/loda/id/JORFTEXT000047963979/2023-08-26/%5e" TargetMode="External"/><Relationship Id="rId3" Type="http://schemas.openxmlformats.org/officeDocument/2006/relationships/notesSlide" Target="../notesSlides/notesSlide4.xml"/><Relationship Id="rId7" Type="http://schemas.openxmlformats.org/officeDocument/2006/relationships/hyperlink" Target="https://www.legifrance.gouv.fr/loda/id/JORFTEXT000047963959"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https://eduscol.education.fr/document/51176/download" TargetMode="External"/><Relationship Id="rId5" Type="http://schemas.openxmlformats.org/officeDocument/2006/relationships/hyperlink" Target="https://eduscol.education.fr/document/51185/download" TargetMode="External"/><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s://www.education.gouv.fr/bo/2023/Hebdo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hyperlink" Target="https://www.education.gouv.fr/bo/2023/Hebdo2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education.gouv.fr/bo/2023/Hebdo34/MENE2322825C"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https://www.service-public.fr/particuliers/vosdroits/F32700" TargetMode="External"/><Relationship Id="rId5" Type="http://schemas.openxmlformats.org/officeDocument/2006/relationships/hyperlink" Target="https://www.legifrance.gouv.fr/jorf/id/JORFTEXT000047897401" TargetMode="External"/><Relationship Id="rId4" Type="http://schemas.openxmlformats.org/officeDocument/2006/relationships/hyperlink" Target="https://www.education.gouv.fr/bo/2023/Hebdo29/MENE2315401C"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hyperlink" Target="https://drive.google.com/file/d/1EN9iXcTDP7crAYfVDHG263V_VWl1c1AX/view"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hyperlink" Target="https://eduscol.education.fr/3762/le-mentorat-en-lycee-professionnel" TargetMode="External"/><Relationship Id="rId5" Type="http://schemas.openxmlformats.org/officeDocument/2006/relationships/hyperlink" Target="https://www.elysee.fr/emmanuel-macron/2023/09/01/deplacement-du-president-au-lycee-professionnel-de-largensol-dorange-pour-la-pre-rentree" TargetMode="External"/><Relationship Id="rId4" Type="http://schemas.openxmlformats.org/officeDocument/2006/relationships/image" Target="../media/image2.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hyperlink" Target="https://www.education.gouv.fr/bo/2023/Hebdo30/MENH2320037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hyperlink" Target="https://www.education.gouv.fr/bo/2023/Hebdo30/MENH2320037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https://www.education.gouv.fr/bo/2023/Hebdo30/MENH2320037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hyperlink" Target="https://www.education.gouv.fr/bo/2023/Hebdo30/MENH2320037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s://www.education.gouv.fr/bo/2023/Hebdo30/MENH2320037N" TargetMode="Externa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hyperlink" Target="https://www.change.org/p/madame-la-ministre-a-oud%C3%A9a-cast%C3%A9ra-renoncez-au-texte-r%C3%A9formant-le-bac-pro?recruiter=867525043&amp;recruited_by_id=3bd0f260-372f-11e8-856b-29a425ef09df&amp;utm_source=share_petition&amp;utm_campaign=share_for_starters_page&amp;utm_medium=copylink" TargetMode="External"/><Relationship Id="rId5" Type="http://schemas.openxmlformats.org/officeDocument/2006/relationships/hyperlink" Target="https://snalc.fr/wp-content/uploads/compresse_IS_pro_20240115.pdf" TargetMode="External"/><Relationship Id="rId4" Type="http://schemas.openxmlformats.org/officeDocument/2006/relationships/hyperlink" Target="https://drive.google.com/file/d/1IDbr23xHz6sxCDIlK8hYDziT3LbRxqdJ/view?usp=drive_lin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11.emf"/><Relationship Id="rId5" Type="http://schemas.openxmlformats.org/officeDocument/2006/relationships/hyperlink" Target="https://snalc.fr/wp-content/uploads/compresse_IS_pro_20240115.pdf" TargetMode="External"/><Relationship Id="rId4" Type="http://schemas.openxmlformats.org/officeDocument/2006/relationships/hyperlink" Target="https://drive.google.com/file/d/1IDbr23xHz6sxCDIlK8hYDziT3LbRxqdJ/view?usp=drive_link"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hyperlink" Target="https://snalc.fr/nouvelle-grille-horaire-en-bac-pro-la-grande-escroquerie/" TargetMode="External"/><Relationship Id="rId4" Type="http://schemas.openxmlformats.org/officeDocument/2006/relationships/hyperlink" Target="https://drive.google.com/file/d/1wP79BIt7NKyy0FFYK8kdL4mNXgVjMgwm/view?usp=drive_li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hyperlink" Target="https://snalc.fr/reforme-des-lycees-professionnels-compte-rendu-daudience-du-snal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hyperlink" Target="https://drive.google.com/file/d/1-vjK9U3jQEEPQ-smlRhtMfwAg99v1Xqn/view?usp=drive_link" TargetMode="External"/><Relationship Id="rId5" Type="http://schemas.openxmlformats.org/officeDocument/2006/relationships/hyperlink" Target="https://www.legifrance.gouv.fr/jorf/id/JORFTEXT000046931787" TargetMode="External"/><Relationship Id="rId4" Type="http://schemas.openxmlformats.org/officeDocument/2006/relationships/hyperlink" Target="https://www.legifrance.gouv.fr/codes/section_lc/LEGITEXT000006071191/LEGISCTA000006166839/#LEGISCTA00000616683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hyperlink" Target="https://e-fran.education.gouv.fr/profan/#profan_bila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hyperlink" Target="https://padlet.com/profan_assp/s-quences-profan-assp-z4fytj0rblwcncbi"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hyperlink" Target="https://www.enseignementsup-recherche.gouv.fr/fr/bo/23/Hebdo13/MENE2308139N.ht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travail-emploi.gouv.fr/IMG/pdf/2023_voiepro_dossierparticipant_18-10_bat.pdf" TargetMode="External"/><Relationship Id="rId3" Type="http://schemas.openxmlformats.org/officeDocument/2006/relationships/notesSlide" Target="../notesSlides/notesSlide6.xml"/><Relationship Id="rId7" Type="http://schemas.openxmlformats.org/officeDocument/2006/relationships/hyperlink" Target="https://www.legifrance.gouv.fr/codes/section_lc/LEGITEXT000006071191/LEGISCTA000006166601/#LEGISCTA000038902394ABiABNIBCTEwMzAyajBqNKgCALACAA&amp;sourceid=chrome&amp;ie=UTF-8" TargetMode="External"/><Relationship Id="rId2" Type="http://schemas.openxmlformats.org/officeDocument/2006/relationships/slideLayout" Target="../slideLayouts/slideLayout2.xml"/><Relationship Id="rId1" Type="http://schemas.openxmlformats.org/officeDocument/2006/relationships/themeOverride" Target="../theme/themeOverride36.xml"/><Relationship Id="rId6" Type="http://schemas.openxmlformats.org/officeDocument/2006/relationships/hyperlink" Target="https://www.elysee.fr/emmanuel-macron/2023/09/01/deplacement-du-president-au-lycee-professionnel-de-largensol-dorange-pour-la-pre-rentree" TargetMode="External"/><Relationship Id="rId11" Type="http://schemas.openxmlformats.org/officeDocument/2006/relationships/image" Target="../media/image8.png"/><Relationship Id="rId5" Type="http://schemas.openxmlformats.org/officeDocument/2006/relationships/hyperlink" Target="https://www.education.gouv.fr/conseil-national-de-la-refondation-notre-ecole-faisons-la-ensemble-343168" TargetMode="External"/><Relationship Id="rId10" Type="http://schemas.openxmlformats.org/officeDocument/2006/relationships/hyperlink" Target="https://snalc.fr/professeurs-associes-ou-professeurs-dissocies/" TargetMode="External"/><Relationship Id="rId4" Type="http://schemas.openxmlformats.org/officeDocument/2006/relationships/image" Target="../media/image2.png"/><Relationship Id="rId9" Type="http://schemas.openxmlformats.org/officeDocument/2006/relationships/hyperlink" Target="https://snalc.fr/zoom-sur-le-statut-de-professeur-associ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7.xml"/><Relationship Id="rId5" Type="http://schemas.openxmlformats.org/officeDocument/2006/relationships/hyperlink" Target="https://docs.google.com/document/d/1Da4J-PNF4T6oqXs6yDbL0TBYWuixh-In/edit?usp=drive_link&amp;ouid=107618579542714951984&amp;rtpof=true&amp;sd=true" TargetMode="External"/><Relationship Id="rId4" Type="http://schemas.openxmlformats.org/officeDocument/2006/relationships/hyperlink" Target="https://www.legifrance.gouv.fr/loda/id/JORFTEXT000000528079"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8.xml"/><Relationship Id="rId5" Type="http://schemas.openxmlformats.org/officeDocument/2006/relationships/hyperlink" Target="https://www.legifrance.gouv.fr/codes/section_lc/LEGITEXT000006071191/LEGISCTA000029233447/#LEGISCTA000029233447" TargetMode="External"/><Relationship Id="rId4" Type="http://schemas.openxmlformats.org/officeDocument/2006/relationships/hyperlink" Target="https://www.education.gouv.fr/bo/16/Hebdo13/MENE1608407C.ht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hyperlink" Target="https://www.legifrance.gouv.fr/loda/article_lc/LEGIARTI00000646956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hyperlink" Target="https://snalc.fr/wp-content/uploads/tarif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loda/id/JORFTEXT000000161692/2023-10-15/"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legifrance.gouv.fr/loda/id/JORFTEXT000000528358" TargetMode="External"/><Relationship Id="rId4" Type="http://schemas.openxmlformats.org/officeDocument/2006/relationships/hyperlink" Target="https://docs.google.com/spreadsheets/d/1jOnehlUho2AU5gYq9mpa0rmm5V7fEWLv/edit#gid=158786101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endParaRPr b="1" dirty="0">
              <a:solidFill>
                <a:srgbClr val="FF9900"/>
              </a:solidFill>
            </a:endParaRPr>
          </a:p>
          <a:p>
            <a:endParaRPr b="1" dirty="0">
              <a:solidFill>
                <a:srgbClr val="FF9900"/>
              </a:solidFill>
            </a:endParaRPr>
          </a:p>
          <a:p>
            <a:endParaRPr b="1" dirty="0">
              <a:solidFill>
                <a:srgbClr val="FF9900"/>
              </a:solidFill>
            </a:endParaRPr>
          </a:p>
        </p:txBody>
      </p:sp>
      <p:pic>
        <p:nvPicPr>
          <p:cNvPr id="2" name="Image 1">
            <a:extLst>
              <a:ext uri="{FF2B5EF4-FFF2-40B4-BE49-F238E27FC236}">
                <a16:creationId xmlns:a16="http://schemas.microsoft.com/office/drawing/2014/main" id="{21198E97-C1D8-A43C-BD26-970869C8151F}"/>
              </a:ext>
            </a:extLst>
          </p:cNvPr>
          <p:cNvPicPr>
            <a:picLocks noChangeAspect="1"/>
          </p:cNvPicPr>
          <p:nvPr/>
        </p:nvPicPr>
        <p:blipFill>
          <a:blip r:embed="rId3"/>
          <a:stretch>
            <a:fillRect/>
          </a:stretch>
        </p:blipFill>
        <p:spPr>
          <a:xfrm>
            <a:off x="210956" y="468233"/>
            <a:ext cx="11843113" cy="54836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19A4F-53BC-1F47-E612-460A9A524FF5}"/>
              </a:ext>
            </a:extLst>
          </p:cNvPr>
          <p:cNvSpPr>
            <a:spLocks noGrp="1"/>
          </p:cNvSpPr>
          <p:nvPr>
            <p:ph type="title"/>
          </p:nvPr>
        </p:nvSpPr>
        <p:spPr>
          <a:xfrm>
            <a:off x="0" y="0"/>
            <a:ext cx="12192000" cy="879400"/>
          </a:xfrm>
        </p:spPr>
        <p:txBody>
          <a:bodyPr>
            <a:normAutofit/>
          </a:bodyPr>
          <a:lstStyle/>
          <a:p>
            <a:r>
              <a:rPr lang="fr-FR" sz="2400" kern="1200" dirty="0">
                <a:solidFill>
                  <a:srgbClr val="FF6600"/>
                </a:solidFill>
                <a:latin typeface="+mn-lt"/>
                <a:ea typeface="+mn-ea"/>
                <a:cs typeface="+mn-cs"/>
              </a:rPr>
              <a:t>Mesure 01 :</a:t>
            </a:r>
            <a:r>
              <a:rPr lang="fr-FR" sz="2400" kern="1200" dirty="0">
                <a:solidFill>
                  <a:srgbClr val="002060"/>
                </a:solidFill>
                <a:latin typeface="+mn-lt"/>
                <a:ea typeface="+mn-ea"/>
                <a:cs typeface="+mn-cs"/>
              </a:rPr>
              <a:t> </a:t>
            </a:r>
            <a:r>
              <a:rPr lang="fr-FR" sz="2400" kern="1200" dirty="0">
                <a:solidFill>
                  <a:srgbClr val="FF6600"/>
                </a:solidFill>
                <a:latin typeface="+mn-lt"/>
                <a:ea typeface="+mn-ea"/>
                <a:cs typeface="+mn-cs"/>
              </a:rPr>
              <a:t>Allocation des </a:t>
            </a:r>
            <a:r>
              <a:rPr lang="fr-FR" sz="2400" kern="1200" dirty="0" err="1">
                <a:solidFill>
                  <a:srgbClr val="FF6600"/>
                </a:solidFill>
                <a:latin typeface="+mn-lt"/>
                <a:ea typeface="+mn-ea"/>
                <a:cs typeface="+mn-cs"/>
              </a:rPr>
              <a:t>PFMP</a:t>
            </a:r>
            <a:r>
              <a:rPr lang="fr-FR" sz="2400" kern="1200" dirty="0">
                <a:solidFill>
                  <a:srgbClr val="FF6600"/>
                </a:solidFill>
                <a:latin typeface="+mn-lt"/>
                <a:ea typeface="+mn-ea"/>
                <a:cs typeface="+mn-cs"/>
              </a:rPr>
              <a:t> </a:t>
            </a:r>
            <a:endParaRPr lang="fr-FR" sz="2400" dirty="0">
              <a:solidFill>
                <a:srgbClr val="FF6600"/>
              </a:solidFill>
            </a:endParaRPr>
          </a:p>
        </p:txBody>
      </p:sp>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4" name="ZoneTexte 3">
            <a:extLst>
              <a:ext uri="{FF2B5EF4-FFF2-40B4-BE49-F238E27FC236}">
                <a16:creationId xmlns:a16="http://schemas.microsoft.com/office/drawing/2014/main" id="{66CBF4DE-8076-EACA-501D-BF09A22D1468}"/>
              </a:ext>
            </a:extLst>
          </p:cNvPr>
          <p:cNvSpPr txBox="1"/>
          <p:nvPr/>
        </p:nvSpPr>
        <p:spPr>
          <a:xfrm>
            <a:off x="-1" y="1064434"/>
            <a:ext cx="12191999" cy="2739211"/>
          </a:xfrm>
          <a:prstGeom prst="rect">
            <a:avLst/>
          </a:prstGeom>
          <a:noFill/>
        </p:spPr>
        <p:txBody>
          <a:bodyPr wrap="square" rtlCol="0">
            <a:spAutoFit/>
          </a:bodyPr>
          <a:lstStyle/>
          <a:p>
            <a:pPr>
              <a:spcAft>
                <a:spcPts val="1800"/>
              </a:spcAft>
            </a:pPr>
            <a:endParaRPr kumimoji="0" lang="fr-FR" sz="2000" b="0" i="0" u="none" strike="noStrike" kern="1200" cap="none" spc="0" normalizeH="0" baseline="0" noProof="0" dirty="0">
              <a:ln>
                <a:noFill/>
              </a:ln>
              <a:solidFill>
                <a:srgbClr val="002060"/>
              </a:solidFill>
              <a:effectLst/>
              <a:uLnTx/>
              <a:uFillTx/>
              <a:latin typeface="+mn-lt"/>
              <a:ea typeface="+mn-ea"/>
              <a:cs typeface="+mn-cs"/>
            </a:endParaRPr>
          </a:p>
          <a:p>
            <a:pPr rtl="0">
              <a:spcBef>
                <a:spcPts val="0"/>
              </a:spcBef>
              <a:spcAft>
                <a:spcPts val="1800"/>
              </a:spcAft>
            </a:pPr>
            <a:r>
              <a:rPr lang="fr-FR" sz="2000" b="0" i="0" u="none" strike="noStrike" dirty="0">
                <a:solidFill>
                  <a:srgbClr val="002060"/>
                </a:solidFill>
                <a:effectLst/>
                <a:latin typeface="+mn-lt"/>
              </a:rPr>
              <a:t> </a:t>
            </a:r>
            <a:endParaRPr lang="fr-FR" sz="2000" b="0" dirty="0">
              <a:solidFill>
                <a:srgbClr val="002060"/>
              </a:solidFill>
              <a:effectLst/>
              <a:latin typeface="+mn-lt"/>
            </a:endParaRPr>
          </a:p>
          <a:p>
            <a:pPr>
              <a:spcAft>
                <a:spcPts val="1200"/>
              </a:spcAft>
            </a:pPr>
            <a:br>
              <a:rPr lang="fr-FR" sz="1800" dirty="0">
                <a:latin typeface="+mn-lt"/>
              </a:rPr>
            </a:br>
            <a:endParaRPr lang="fr-FR" sz="1800" dirty="0">
              <a:latin typeface="+mn-lt"/>
            </a:endParaRPr>
          </a:p>
          <a:p>
            <a:endParaRPr lang="fr-FR" dirty="0"/>
          </a:p>
          <a:p>
            <a:endParaRPr lang="fr-FR" dirty="0"/>
          </a:p>
          <a:p>
            <a:endParaRPr lang="fr-FR" dirty="0"/>
          </a:p>
          <a:p>
            <a:endParaRPr lang="fr-FR" dirty="0"/>
          </a:p>
        </p:txBody>
      </p:sp>
      <p:graphicFrame>
        <p:nvGraphicFramePr>
          <p:cNvPr id="6" name="Tableau 5">
            <a:extLst>
              <a:ext uri="{FF2B5EF4-FFF2-40B4-BE49-F238E27FC236}">
                <a16:creationId xmlns:a16="http://schemas.microsoft.com/office/drawing/2014/main" id="{B92934F1-A58A-6306-D300-EC4C672F3BE5}"/>
              </a:ext>
            </a:extLst>
          </p:cNvPr>
          <p:cNvGraphicFramePr>
            <a:graphicFrameLocks noGrp="1"/>
          </p:cNvGraphicFramePr>
          <p:nvPr/>
        </p:nvGraphicFramePr>
        <p:xfrm>
          <a:off x="2044702" y="1218429"/>
          <a:ext cx="8128000" cy="375984"/>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4228328287"/>
                    </a:ext>
                  </a:extLst>
                </a:gridCol>
                <a:gridCol w="4064000">
                  <a:extLst>
                    <a:ext uri="{9D8B030D-6E8A-4147-A177-3AD203B41FA5}">
                      <a16:colId xmlns:a16="http://schemas.microsoft.com/office/drawing/2014/main" val="3907498242"/>
                    </a:ext>
                  </a:extLst>
                </a:gridCol>
              </a:tblGrid>
              <a:tr h="370840">
                <a:tc>
                  <a:txBody>
                    <a:bodyPr/>
                    <a:lstStyle/>
                    <a:p>
                      <a:endParaRPr lang="fr-FR" dirty="0"/>
                    </a:p>
                  </a:txBody>
                  <a:tcPr>
                    <a:noFill/>
                  </a:tcPr>
                </a:tc>
                <a:tc>
                  <a:txBody>
                    <a:bodyPr/>
                    <a:lstStyle/>
                    <a:p>
                      <a:endParaRPr lang="fr-FR" dirty="0"/>
                    </a:p>
                  </a:txBody>
                  <a:tcPr>
                    <a:noFill/>
                  </a:tcPr>
                </a:tc>
                <a:extLst>
                  <a:ext uri="{0D108BD9-81ED-4DB2-BD59-A6C34878D82A}">
                    <a16:rowId xmlns:a16="http://schemas.microsoft.com/office/drawing/2014/main" val="3460721309"/>
                  </a:ext>
                </a:extLst>
              </a:tr>
            </a:tbl>
          </a:graphicData>
        </a:graphic>
      </p:graphicFrame>
      <p:graphicFrame>
        <p:nvGraphicFramePr>
          <p:cNvPr id="7" name="Tableau 6">
            <a:extLst>
              <a:ext uri="{FF2B5EF4-FFF2-40B4-BE49-F238E27FC236}">
                <a16:creationId xmlns:a16="http://schemas.microsoft.com/office/drawing/2014/main" id="{C275FB7C-E8C7-14F1-9386-B3F560ED7B7E}"/>
              </a:ext>
            </a:extLst>
          </p:cNvPr>
          <p:cNvGraphicFramePr>
            <a:graphicFrameLocks noGrp="1"/>
          </p:cNvGraphicFramePr>
          <p:nvPr>
            <p:extLst>
              <p:ext uri="{D42A27DB-BD31-4B8C-83A1-F6EECF244321}">
                <p14:modId xmlns:p14="http://schemas.microsoft.com/office/powerpoint/2010/main" val="1780695499"/>
              </p:ext>
            </p:extLst>
          </p:nvPr>
        </p:nvGraphicFramePr>
        <p:xfrm>
          <a:off x="0" y="964642"/>
          <a:ext cx="12191998" cy="6609383"/>
        </p:xfrm>
        <a:graphic>
          <a:graphicData uri="http://schemas.openxmlformats.org/drawingml/2006/table">
            <a:tbl>
              <a:tblPr firstRow="1" bandRow="1">
                <a:tableStyleId>{5C22544A-7EE6-4342-B048-85BDC9FD1C3A}</a:tableStyleId>
              </a:tblPr>
              <a:tblGrid>
                <a:gridCol w="6119446">
                  <a:extLst>
                    <a:ext uri="{9D8B030D-6E8A-4147-A177-3AD203B41FA5}">
                      <a16:colId xmlns:a16="http://schemas.microsoft.com/office/drawing/2014/main" val="2015855896"/>
                    </a:ext>
                  </a:extLst>
                </a:gridCol>
                <a:gridCol w="6072552">
                  <a:extLst>
                    <a:ext uri="{9D8B030D-6E8A-4147-A177-3AD203B41FA5}">
                      <a16:colId xmlns:a16="http://schemas.microsoft.com/office/drawing/2014/main" val="1332918032"/>
                    </a:ext>
                  </a:extLst>
                </a:gridCol>
              </a:tblGrid>
              <a:tr h="868386">
                <a:tc>
                  <a:txBody>
                    <a:bodyPr/>
                    <a:lstStyle/>
                    <a:p>
                      <a:endParaRPr lang="fr-FR" dirty="0"/>
                    </a:p>
                    <a:p>
                      <a:endParaRPr lang="fr-FR" dirty="0"/>
                    </a:p>
                  </a:txBody>
                  <a:tcPr>
                    <a:noFill/>
                  </a:tcPr>
                </a:tc>
                <a:tc>
                  <a:txBody>
                    <a:bodyPr/>
                    <a:lstStyle/>
                    <a:p>
                      <a:r>
                        <a:rPr lang="fr-FR" sz="2400" b="1" i="0" u="none" strike="noStrike" kern="1200" cap="none" dirty="0">
                          <a:solidFill>
                            <a:srgbClr val="002060"/>
                          </a:solidFill>
                          <a:latin typeface="+mn-lt"/>
                          <a:ea typeface="+mn-ea"/>
                          <a:cs typeface="+mn-cs"/>
                          <a:sym typeface="Arial"/>
                          <a:hlinkClick r:id="rId4"/>
                        </a:rPr>
                        <a:t>468 millions d’euros budgétés par le </a:t>
                      </a:r>
                      <a:r>
                        <a:rPr lang="fr-FR" sz="2400" b="1" i="0" u="none" strike="noStrike" kern="1200" cap="none" dirty="0" err="1">
                          <a:solidFill>
                            <a:srgbClr val="002060"/>
                          </a:solidFill>
                          <a:latin typeface="+mn-lt"/>
                          <a:ea typeface="+mn-ea"/>
                          <a:cs typeface="+mn-cs"/>
                          <a:sym typeface="Arial"/>
                          <a:hlinkClick r:id="rId4"/>
                        </a:rPr>
                        <a:t>PLF</a:t>
                      </a:r>
                      <a:r>
                        <a:rPr lang="fr-FR" sz="2400" b="1" i="0" u="none" strike="noStrike" kern="1200" cap="none" dirty="0">
                          <a:solidFill>
                            <a:srgbClr val="002060"/>
                          </a:solidFill>
                          <a:latin typeface="+mn-lt"/>
                          <a:ea typeface="+mn-ea"/>
                          <a:cs typeface="+mn-cs"/>
                          <a:sym typeface="Arial"/>
                          <a:hlinkClick r:id="rId4"/>
                        </a:rPr>
                        <a:t> 2024 !</a:t>
                      </a:r>
                      <a:r>
                        <a:rPr lang="fr-FR" sz="2400" b="0" i="0" u="none" strike="noStrike" kern="1200" cap="none" dirty="0">
                          <a:solidFill>
                            <a:srgbClr val="002060"/>
                          </a:solidFill>
                          <a:latin typeface="+mn-lt"/>
                          <a:ea typeface="+mn-ea"/>
                          <a:cs typeface="+mn-cs"/>
                          <a:sym typeface="Arial"/>
                        </a:rPr>
                        <a:t>.</a:t>
                      </a:r>
                    </a:p>
                  </a:txBody>
                  <a:tcPr>
                    <a:noFill/>
                  </a:tcPr>
                </a:tc>
                <a:extLst>
                  <a:ext uri="{0D108BD9-81ED-4DB2-BD59-A6C34878D82A}">
                    <a16:rowId xmlns:a16="http://schemas.microsoft.com/office/drawing/2014/main" val="1150340012"/>
                  </a:ext>
                </a:extLst>
              </a:tr>
              <a:tr h="5740997">
                <a:tc>
                  <a:txBody>
                    <a:bodyPr/>
                    <a:lstStyle/>
                    <a:p>
                      <a:endParaRPr lang="fr-FR" dirty="0"/>
                    </a:p>
                    <a:p>
                      <a:endParaRPr lang="fr-FR" dirty="0"/>
                    </a:p>
                    <a:p>
                      <a:endParaRPr lang="fr-FR" dirty="0"/>
                    </a:p>
                    <a:p>
                      <a:r>
                        <a:rPr lang="fr-FR" dirty="0"/>
                        <a:t> </a:t>
                      </a:r>
                    </a:p>
                  </a:txBody>
                  <a:tcPr>
                    <a:noFill/>
                  </a:tcPr>
                </a:tc>
                <a:tc>
                  <a:txBody>
                    <a:bodyPr/>
                    <a:lstStyle/>
                    <a:p>
                      <a:r>
                        <a:rPr lang="fr-FR" sz="2400" b="0" i="0" u="none" strike="noStrike" kern="1200" cap="none" dirty="0">
                          <a:solidFill>
                            <a:srgbClr val="002060"/>
                          </a:solidFill>
                          <a:latin typeface="+mn-lt"/>
                          <a:ea typeface="+mn-ea"/>
                          <a:cs typeface="+mn-cs"/>
                          <a:sym typeface="Arial"/>
                        </a:rPr>
                        <a:t>Donc avant le développement des MC et autres dispositifs :</a:t>
                      </a:r>
                    </a:p>
                    <a:p>
                      <a:pPr marL="457200" indent="-457200">
                        <a:spcAft>
                          <a:spcPts val="600"/>
                        </a:spcAft>
                        <a:buFont typeface="Wingdings" panose="05000000000000000000" pitchFamily="2" charset="2"/>
                        <a:buChar char="ü"/>
                      </a:pPr>
                      <a:r>
                        <a:rPr lang="fr-FR" sz="2400" b="0" i="0" u="none" strike="noStrike" kern="1200" cap="none" dirty="0">
                          <a:solidFill>
                            <a:srgbClr val="002060"/>
                          </a:solidFill>
                          <a:latin typeface="+mn-lt"/>
                          <a:ea typeface="+mn-ea"/>
                          <a:cs typeface="+mn-cs"/>
                          <a:sym typeface="Arial"/>
                        </a:rPr>
                        <a:t>MC (Certificats de Spécialisation en janvier 2025) et leurs 14 à 18 semaines de </a:t>
                      </a:r>
                      <a:r>
                        <a:rPr lang="fr-FR" sz="2400" b="0" i="0" u="none" strike="noStrike" kern="1200" cap="none" dirty="0" err="1">
                          <a:solidFill>
                            <a:srgbClr val="002060"/>
                          </a:solidFill>
                          <a:latin typeface="+mn-lt"/>
                          <a:ea typeface="+mn-ea"/>
                          <a:cs typeface="+mn-cs"/>
                          <a:sym typeface="Arial"/>
                        </a:rPr>
                        <a:t>PFMP</a:t>
                      </a:r>
                      <a:endParaRPr lang="fr-FR" sz="2400" b="0" i="0" u="none" strike="noStrike" kern="1200" cap="none" dirty="0">
                        <a:solidFill>
                          <a:srgbClr val="002060"/>
                        </a:solidFill>
                        <a:latin typeface="+mn-lt"/>
                        <a:ea typeface="+mn-ea"/>
                        <a:cs typeface="+mn-cs"/>
                        <a:sym typeface="Arial"/>
                      </a:endParaRPr>
                    </a:p>
                    <a:p>
                      <a:pPr marL="457200" indent="-457200">
                        <a:spcAft>
                          <a:spcPts val="600"/>
                        </a:spcAft>
                        <a:buFont typeface="Wingdings" panose="05000000000000000000" pitchFamily="2" charset="2"/>
                        <a:buChar char="ü"/>
                      </a:pPr>
                      <a:r>
                        <a:rPr lang="fr-FR" sz="2400" b="0" i="0" u="none" strike="noStrike" kern="1200" cap="none" dirty="0">
                          <a:solidFill>
                            <a:srgbClr val="002060"/>
                          </a:solidFill>
                          <a:latin typeface="+mn-lt"/>
                          <a:ea typeface="+mn-ea"/>
                          <a:cs typeface="+mn-cs"/>
                          <a:sym typeface="Arial"/>
                        </a:rPr>
                        <a:t>Formations Complémentaires  d’Initiative Locale 2/3 du temps de formation en </a:t>
                      </a:r>
                      <a:r>
                        <a:rPr lang="fr-FR" sz="2400" b="0" i="0" u="none" strike="noStrike" kern="1200" cap="none" dirty="0" err="1">
                          <a:solidFill>
                            <a:srgbClr val="002060"/>
                          </a:solidFill>
                          <a:latin typeface="+mn-lt"/>
                          <a:ea typeface="+mn-ea"/>
                          <a:cs typeface="+mn-cs"/>
                          <a:sym typeface="Arial"/>
                        </a:rPr>
                        <a:t>PFMP</a:t>
                      </a:r>
                      <a:endParaRPr lang="fr-FR" sz="2400" b="0" i="0" u="none" strike="noStrike" kern="1200" cap="none" dirty="0">
                        <a:solidFill>
                          <a:srgbClr val="002060"/>
                        </a:solidFill>
                        <a:latin typeface="+mn-lt"/>
                        <a:ea typeface="+mn-ea"/>
                        <a:cs typeface="+mn-cs"/>
                        <a:sym typeface="Arial"/>
                      </a:endParaRPr>
                    </a:p>
                    <a:p>
                      <a:pPr marL="457200" indent="-457200">
                        <a:spcAft>
                          <a:spcPts val="600"/>
                        </a:spcAft>
                        <a:buFont typeface="Wingdings" panose="05000000000000000000" pitchFamily="2" charset="2"/>
                        <a:buChar char="ü"/>
                      </a:pPr>
                      <a:r>
                        <a:rPr lang="fr-FR" sz="2400" b="0" i="0" u="none" strike="noStrike" kern="1200" cap="none" dirty="0">
                          <a:solidFill>
                            <a:srgbClr val="002060"/>
                          </a:solidFill>
                          <a:latin typeface="+mn-lt"/>
                          <a:ea typeface="+mn-ea"/>
                          <a:cs typeface="+mn-cs"/>
                          <a:sym typeface="Arial"/>
                        </a:rPr>
                        <a:t>Ambition Emploi </a:t>
                      </a:r>
                    </a:p>
                    <a:p>
                      <a:pPr algn="ctr"/>
                      <a:r>
                        <a:rPr lang="fr-FR" sz="2400" b="0" i="0" u="none" strike="noStrike" kern="1200" cap="none" dirty="0">
                          <a:solidFill>
                            <a:srgbClr val="FF0000"/>
                          </a:solidFill>
                          <a:latin typeface="+mn-lt"/>
                          <a:ea typeface="+mn-ea"/>
                          <a:cs typeface="+mn-cs"/>
                          <a:sym typeface="Arial"/>
                        </a:rPr>
                        <a:t>On voit comment va être dépensé le Milliard d’euros annuel annoncé pour les </a:t>
                      </a:r>
                      <a:r>
                        <a:rPr lang="fr-FR" sz="2400" b="0" i="0" u="none" strike="noStrike" kern="1200" cap="none" dirty="0" err="1">
                          <a:solidFill>
                            <a:srgbClr val="FF0000"/>
                          </a:solidFill>
                          <a:latin typeface="+mn-lt"/>
                          <a:ea typeface="+mn-ea"/>
                          <a:cs typeface="+mn-cs"/>
                          <a:sym typeface="Arial"/>
                        </a:rPr>
                        <a:t>LP</a:t>
                      </a:r>
                      <a:r>
                        <a:rPr lang="fr-FR" sz="2400" b="0" i="0" u="none" strike="noStrike" kern="1200" cap="none" dirty="0">
                          <a:solidFill>
                            <a:srgbClr val="FF0000"/>
                          </a:solidFill>
                          <a:latin typeface="+mn-lt"/>
                          <a:ea typeface="+mn-ea"/>
                          <a:cs typeface="+mn-cs"/>
                          <a:sym typeface="Arial"/>
                        </a:rPr>
                        <a:t> !</a:t>
                      </a:r>
                    </a:p>
                    <a:p>
                      <a:endParaRPr lang="fr-FR" sz="2400" b="0" i="0" u="none" strike="noStrike" kern="1200" cap="none" dirty="0">
                        <a:solidFill>
                          <a:srgbClr val="002060"/>
                        </a:solidFill>
                        <a:latin typeface="+mn-lt"/>
                        <a:ea typeface="+mn-ea"/>
                        <a:cs typeface="+mn-cs"/>
                        <a:sym typeface="Arial"/>
                      </a:endParaRPr>
                    </a:p>
                  </a:txBody>
                  <a:tcPr>
                    <a:noFill/>
                  </a:tcPr>
                </a:tc>
                <a:extLst>
                  <a:ext uri="{0D108BD9-81ED-4DB2-BD59-A6C34878D82A}">
                    <a16:rowId xmlns:a16="http://schemas.microsoft.com/office/drawing/2014/main" val="2629207923"/>
                  </a:ext>
                </a:extLst>
              </a:tr>
            </a:tbl>
          </a:graphicData>
        </a:graphic>
      </p:graphicFrame>
      <p:pic>
        <p:nvPicPr>
          <p:cNvPr id="9" name="Image 8" descr="Une image contenant texte, Police, capture d’écran, conception&#10;&#10;Description générée automatiquement">
            <a:extLst>
              <a:ext uri="{FF2B5EF4-FFF2-40B4-BE49-F238E27FC236}">
                <a16:creationId xmlns:a16="http://schemas.microsoft.com/office/drawing/2014/main" id="{4BC7684B-E0F5-C78F-FA20-073029A3F59F}"/>
              </a:ext>
            </a:extLst>
          </p:cNvPr>
          <p:cNvPicPr>
            <a:picLocks noChangeAspect="1"/>
          </p:cNvPicPr>
          <p:nvPr/>
        </p:nvPicPr>
        <p:blipFill rotWithShape="1">
          <a:blip r:embed="rId5"/>
          <a:srcRect l="14179" t="12223" r="11620" b="20209"/>
          <a:stretch/>
        </p:blipFill>
        <p:spPr>
          <a:xfrm>
            <a:off x="923302" y="1748409"/>
            <a:ext cx="3728852" cy="3336058"/>
          </a:xfrm>
          <a:prstGeom prst="rect">
            <a:avLst/>
          </a:prstGeom>
        </p:spPr>
      </p:pic>
      <p:sp>
        <p:nvSpPr>
          <p:cNvPr id="8" name="ZoneTexte 7">
            <a:extLst>
              <a:ext uri="{FF2B5EF4-FFF2-40B4-BE49-F238E27FC236}">
                <a16:creationId xmlns:a16="http://schemas.microsoft.com/office/drawing/2014/main" id="{C5A404CE-A583-C609-DC5C-692941734E44}"/>
              </a:ext>
            </a:extLst>
          </p:cNvPr>
          <p:cNvSpPr txBox="1"/>
          <p:nvPr/>
        </p:nvSpPr>
        <p:spPr>
          <a:xfrm>
            <a:off x="452387" y="5216893"/>
            <a:ext cx="5428649" cy="1200329"/>
          </a:xfrm>
          <a:prstGeom prst="rect">
            <a:avLst/>
          </a:prstGeom>
          <a:noFill/>
        </p:spPr>
        <p:txBody>
          <a:bodyPr wrap="square" rtlCol="0">
            <a:spAutoFit/>
          </a:bodyPr>
          <a:lstStyle/>
          <a:p>
            <a:r>
              <a:rPr lang="fr-FR" sz="2400" dirty="0">
                <a:solidFill>
                  <a:srgbClr val="002060"/>
                </a:solidFill>
                <a:hlinkClick r:id="rId6">
                  <a:extLst>
                    <a:ext uri="{A12FA001-AC4F-418D-AE19-62706E023703}">
                      <ahyp:hlinkClr xmlns:ahyp="http://schemas.microsoft.com/office/drawing/2018/hyperlinkcolor" val="tx"/>
                    </a:ext>
                  </a:extLst>
                </a:hlinkClick>
              </a:rPr>
              <a:t>La gratification minimale obligatoire employeur, au-delà de la 309</a:t>
            </a:r>
            <a:r>
              <a:rPr lang="fr-FR" sz="2400" baseline="30000" dirty="0">
                <a:solidFill>
                  <a:srgbClr val="002060"/>
                </a:solidFill>
                <a:hlinkClick r:id="rId6">
                  <a:extLst>
                    <a:ext uri="{A12FA001-AC4F-418D-AE19-62706E023703}">
                      <ahyp:hlinkClr xmlns:ahyp="http://schemas.microsoft.com/office/drawing/2018/hyperlinkcolor" val="tx"/>
                    </a:ext>
                  </a:extLst>
                </a:hlinkClick>
              </a:rPr>
              <a:t>ème</a:t>
            </a:r>
            <a:r>
              <a:rPr lang="fr-FR" sz="2400" dirty="0">
                <a:solidFill>
                  <a:srgbClr val="002060"/>
                </a:solidFill>
                <a:hlinkClick r:id="rId6">
                  <a:extLst>
                    <a:ext uri="{A12FA001-AC4F-418D-AE19-62706E023703}">
                      <ahyp:hlinkClr xmlns:ahyp="http://schemas.microsoft.com/office/drawing/2018/hyperlinkcolor" val="tx"/>
                    </a:ext>
                  </a:extLst>
                </a:hlinkClick>
              </a:rPr>
              <a:t> H demeure</a:t>
            </a:r>
            <a:endParaRPr lang="fr-FR" sz="2400" dirty="0">
              <a:solidFill>
                <a:srgbClr val="002060"/>
              </a:solidFill>
            </a:endParaRPr>
          </a:p>
        </p:txBody>
      </p:sp>
    </p:spTree>
    <p:extLst>
      <p:ext uri="{BB962C8B-B14F-4D97-AF65-F5344CB8AC3E}">
        <p14:creationId xmlns:p14="http://schemas.microsoft.com/office/powerpoint/2010/main" val="103740540"/>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19A4F-53BC-1F47-E612-460A9A524FF5}"/>
              </a:ext>
            </a:extLst>
          </p:cNvPr>
          <p:cNvSpPr>
            <a:spLocks noGrp="1"/>
          </p:cNvSpPr>
          <p:nvPr>
            <p:ph type="title"/>
          </p:nvPr>
        </p:nvSpPr>
        <p:spPr>
          <a:xfrm>
            <a:off x="0" y="0"/>
            <a:ext cx="12192000" cy="879400"/>
          </a:xfrm>
        </p:spPr>
        <p:txBody>
          <a:bodyPr>
            <a:normAutofit fontScale="90000"/>
          </a:bodyPr>
          <a:lstStyle/>
          <a:p>
            <a:pPr>
              <a:tabLst>
                <a:tab pos="4305300" algn="l"/>
              </a:tabLst>
            </a:pPr>
            <a:br>
              <a:rPr kumimoji="0" lang="fr-FR" sz="4400" b="0" i="0" u="none" strike="noStrike" kern="1200" cap="none" spc="0" normalizeH="0" baseline="0" noProof="0" dirty="0">
                <a:ln>
                  <a:noFill/>
                </a:ln>
                <a:solidFill>
                  <a:srgbClr val="002060"/>
                </a:solidFill>
                <a:effectLst/>
                <a:uLnTx/>
                <a:uFillTx/>
                <a:latin typeface="+mn-lt"/>
                <a:ea typeface="+mn-ea"/>
                <a:cs typeface="+mn-cs"/>
              </a:rPr>
            </a:br>
            <a:endParaRPr lang="fr-FR" sz="3100" dirty="0">
              <a:solidFill>
                <a:srgbClr val="FF6600"/>
              </a:solidFill>
            </a:endParaRPr>
          </a:p>
        </p:txBody>
      </p:sp>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4">
            <a:alphaModFix/>
          </a:blip>
          <a:stretch>
            <a:fillRect/>
          </a:stretch>
        </p:blipFill>
        <p:spPr>
          <a:xfrm>
            <a:off x="148402" y="0"/>
            <a:ext cx="1896300" cy="879400"/>
          </a:xfrm>
          <a:prstGeom prst="rect">
            <a:avLst/>
          </a:prstGeom>
          <a:noFill/>
          <a:ln>
            <a:noFill/>
          </a:ln>
        </p:spPr>
      </p:pic>
      <p:sp>
        <p:nvSpPr>
          <p:cNvPr id="4" name="ZoneTexte 3">
            <a:extLst>
              <a:ext uri="{FF2B5EF4-FFF2-40B4-BE49-F238E27FC236}">
                <a16:creationId xmlns:a16="http://schemas.microsoft.com/office/drawing/2014/main" id="{66CBF4DE-8076-EACA-501D-BF09A22D1468}"/>
              </a:ext>
            </a:extLst>
          </p:cNvPr>
          <p:cNvSpPr txBox="1"/>
          <p:nvPr/>
        </p:nvSpPr>
        <p:spPr>
          <a:xfrm>
            <a:off x="-12194" y="1064434"/>
            <a:ext cx="12191999" cy="2739211"/>
          </a:xfrm>
          <a:prstGeom prst="rect">
            <a:avLst/>
          </a:prstGeom>
          <a:noFill/>
        </p:spPr>
        <p:txBody>
          <a:bodyPr wrap="square" rtlCol="0">
            <a:spAutoFit/>
          </a:bodyPr>
          <a:lstStyle/>
          <a:p>
            <a:pPr>
              <a:spcAft>
                <a:spcPts val="1800"/>
              </a:spcAft>
            </a:pPr>
            <a:endParaRPr kumimoji="0" lang="fr-FR" sz="2000" b="0" i="0" u="none" strike="noStrike" kern="1200" cap="none" spc="0" normalizeH="0" baseline="0" noProof="0" dirty="0">
              <a:ln>
                <a:noFill/>
              </a:ln>
              <a:solidFill>
                <a:srgbClr val="002060"/>
              </a:solidFill>
              <a:effectLst/>
              <a:uLnTx/>
              <a:uFillTx/>
              <a:latin typeface="+mn-lt"/>
              <a:ea typeface="+mn-ea"/>
              <a:cs typeface="+mn-cs"/>
            </a:endParaRPr>
          </a:p>
          <a:p>
            <a:pPr rtl="0">
              <a:spcBef>
                <a:spcPts val="0"/>
              </a:spcBef>
              <a:spcAft>
                <a:spcPts val="1800"/>
              </a:spcAft>
            </a:pPr>
            <a:r>
              <a:rPr lang="fr-FR" sz="2000" b="0" i="0" u="none" strike="noStrike" dirty="0">
                <a:solidFill>
                  <a:srgbClr val="002060"/>
                </a:solidFill>
                <a:effectLst/>
                <a:latin typeface="+mn-lt"/>
              </a:rPr>
              <a:t> </a:t>
            </a:r>
            <a:endParaRPr lang="fr-FR" sz="2000" b="0" dirty="0">
              <a:solidFill>
                <a:srgbClr val="002060"/>
              </a:solidFill>
              <a:effectLst/>
              <a:latin typeface="+mn-lt"/>
            </a:endParaRPr>
          </a:p>
          <a:p>
            <a:pPr>
              <a:spcAft>
                <a:spcPts val="1200"/>
              </a:spcAft>
            </a:pPr>
            <a:br>
              <a:rPr lang="fr-FR" sz="1800" dirty="0">
                <a:latin typeface="+mn-lt"/>
              </a:rPr>
            </a:br>
            <a:endParaRPr lang="fr-FR" sz="1800" dirty="0">
              <a:latin typeface="+mn-lt"/>
            </a:endParaRPr>
          </a:p>
          <a:p>
            <a:endParaRPr lang="fr-FR" dirty="0"/>
          </a:p>
          <a:p>
            <a:endParaRPr lang="fr-FR" dirty="0"/>
          </a:p>
          <a:p>
            <a:endParaRPr lang="fr-FR" dirty="0"/>
          </a:p>
          <a:p>
            <a:endParaRPr lang="fr-FR" dirty="0"/>
          </a:p>
        </p:txBody>
      </p:sp>
      <p:graphicFrame>
        <p:nvGraphicFramePr>
          <p:cNvPr id="6" name="Tableau 5">
            <a:extLst>
              <a:ext uri="{FF2B5EF4-FFF2-40B4-BE49-F238E27FC236}">
                <a16:creationId xmlns:a16="http://schemas.microsoft.com/office/drawing/2014/main" id="{B92934F1-A58A-6306-D300-EC4C672F3BE5}"/>
              </a:ext>
            </a:extLst>
          </p:cNvPr>
          <p:cNvGraphicFramePr>
            <a:graphicFrameLocks noGrp="1"/>
          </p:cNvGraphicFramePr>
          <p:nvPr/>
        </p:nvGraphicFramePr>
        <p:xfrm>
          <a:off x="2044702" y="1218429"/>
          <a:ext cx="8128000" cy="375984"/>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4228328287"/>
                    </a:ext>
                  </a:extLst>
                </a:gridCol>
                <a:gridCol w="4064000">
                  <a:extLst>
                    <a:ext uri="{9D8B030D-6E8A-4147-A177-3AD203B41FA5}">
                      <a16:colId xmlns:a16="http://schemas.microsoft.com/office/drawing/2014/main" val="3907498242"/>
                    </a:ext>
                  </a:extLst>
                </a:gridCol>
              </a:tblGrid>
              <a:tr h="370840">
                <a:tc>
                  <a:txBody>
                    <a:bodyPr/>
                    <a:lstStyle/>
                    <a:p>
                      <a:endParaRPr lang="fr-FR"/>
                    </a:p>
                  </a:txBody>
                  <a:tcPr>
                    <a:noFill/>
                  </a:tcPr>
                </a:tc>
                <a:tc>
                  <a:txBody>
                    <a:bodyPr/>
                    <a:lstStyle/>
                    <a:p>
                      <a:endParaRPr lang="fr-FR" dirty="0"/>
                    </a:p>
                  </a:txBody>
                  <a:tcPr>
                    <a:noFill/>
                  </a:tcPr>
                </a:tc>
                <a:extLst>
                  <a:ext uri="{0D108BD9-81ED-4DB2-BD59-A6C34878D82A}">
                    <a16:rowId xmlns:a16="http://schemas.microsoft.com/office/drawing/2014/main" val="3460721309"/>
                  </a:ext>
                </a:extLst>
              </a:tr>
            </a:tbl>
          </a:graphicData>
        </a:graphic>
      </p:graphicFrame>
      <p:graphicFrame>
        <p:nvGraphicFramePr>
          <p:cNvPr id="7" name="Tableau 6">
            <a:extLst>
              <a:ext uri="{FF2B5EF4-FFF2-40B4-BE49-F238E27FC236}">
                <a16:creationId xmlns:a16="http://schemas.microsoft.com/office/drawing/2014/main" id="{C275FB7C-E8C7-14F1-9386-B3F560ED7B7E}"/>
              </a:ext>
            </a:extLst>
          </p:cNvPr>
          <p:cNvGraphicFramePr>
            <a:graphicFrameLocks noGrp="1"/>
          </p:cNvGraphicFramePr>
          <p:nvPr>
            <p:extLst>
              <p:ext uri="{D42A27DB-BD31-4B8C-83A1-F6EECF244321}">
                <p14:modId xmlns:p14="http://schemas.microsoft.com/office/powerpoint/2010/main" val="3237801181"/>
              </p:ext>
            </p:extLst>
          </p:nvPr>
        </p:nvGraphicFramePr>
        <p:xfrm>
          <a:off x="42610" y="767946"/>
          <a:ext cx="12179806" cy="6075744"/>
        </p:xfrm>
        <a:graphic>
          <a:graphicData uri="http://schemas.openxmlformats.org/drawingml/2006/table">
            <a:tbl>
              <a:tblPr firstRow="1" bandRow="1">
                <a:tableStyleId>{5C22544A-7EE6-4342-B048-85BDC9FD1C3A}</a:tableStyleId>
              </a:tblPr>
              <a:tblGrid>
                <a:gridCol w="6083711">
                  <a:extLst>
                    <a:ext uri="{9D8B030D-6E8A-4147-A177-3AD203B41FA5}">
                      <a16:colId xmlns:a16="http://schemas.microsoft.com/office/drawing/2014/main" val="2015855896"/>
                    </a:ext>
                  </a:extLst>
                </a:gridCol>
                <a:gridCol w="6096095">
                  <a:extLst>
                    <a:ext uri="{9D8B030D-6E8A-4147-A177-3AD203B41FA5}">
                      <a16:colId xmlns:a16="http://schemas.microsoft.com/office/drawing/2014/main" val="1332918032"/>
                    </a:ext>
                  </a:extLst>
                </a:gridCol>
              </a:tblGrid>
              <a:tr h="0">
                <a:tc>
                  <a:txBody>
                    <a:bodyPr/>
                    <a:lstStyle/>
                    <a:p>
                      <a:pPr rtl="0"/>
                      <a:r>
                        <a:rPr lang="fr-FR" sz="2400" b="0" i="0" u="none" strike="noStrike" kern="1200" cap="none" dirty="0">
                          <a:solidFill>
                            <a:srgbClr val="002060"/>
                          </a:solidFill>
                          <a:latin typeface="+mn-lt"/>
                          <a:ea typeface="+mn-ea"/>
                          <a:cs typeface="+mn-cs"/>
                          <a:sym typeface="Arial"/>
                        </a:rPr>
                        <a:t>L’allocation est déterminée, après chaque </a:t>
                      </a:r>
                      <a:r>
                        <a:rPr lang="fr-FR" sz="2400" b="0" i="0" u="none" strike="noStrike" kern="1200" cap="none" dirty="0" err="1">
                          <a:solidFill>
                            <a:srgbClr val="002060"/>
                          </a:solidFill>
                          <a:latin typeface="+mn-lt"/>
                          <a:ea typeface="+mn-ea"/>
                          <a:cs typeface="+mn-cs"/>
                          <a:sym typeface="Arial"/>
                        </a:rPr>
                        <a:t>PFMP</a:t>
                      </a:r>
                      <a:r>
                        <a:rPr lang="fr-FR" sz="2400" b="0" i="0" u="none" strike="noStrike" kern="1200" cap="none" dirty="0">
                          <a:solidFill>
                            <a:srgbClr val="002060"/>
                          </a:solidFill>
                          <a:latin typeface="+mn-lt"/>
                          <a:ea typeface="+mn-ea"/>
                          <a:cs typeface="+mn-cs"/>
                          <a:sym typeface="Arial"/>
                        </a:rPr>
                        <a:t>. </a:t>
                      </a:r>
                    </a:p>
                    <a:p>
                      <a:pPr rtl="0"/>
                      <a:endParaRPr lang="fr-FR" sz="2400" b="0" i="0" u="none" strike="noStrike" kern="1200" cap="none" dirty="0">
                        <a:solidFill>
                          <a:srgbClr val="002060"/>
                        </a:solidFill>
                        <a:latin typeface="+mn-lt"/>
                        <a:ea typeface="+mn-ea"/>
                        <a:cs typeface="+mn-cs"/>
                        <a:sym typeface="Arial"/>
                      </a:endParaRPr>
                    </a:p>
                    <a:p>
                      <a:pPr rtl="0"/>
                      <a:r>
                        <a:rPr lang="fr-FR" sz="2400" b="0" i="0" u="none" strike="noStrike" kern="1200" cap="none" dirty="0">
                          <a:solidFill>
                            <a:srgbClr val="002060"/>
                          </a:solidFill>
                          <a:latin typeface="+mn-lt"/>
                          <a:ea typeface="+mn-ea"/>
                          <a:cs typeface="+mn-cs"/>
                          <a:sym typeface="Arial"/>
                        </a:rPr>
                        <a:t>Forfait journalier x </a:t>
                      </a:r>
                      <a:r>
                        <a:rPr lang="fr-FR" sz="2400" b="1" i="0" u="none" strike="noStrike" kern="1200" cap="none" dirty="0">
                          <a:solidFill>
                            <a:srgbClr val="002060"/>
                          </a:solidFill>
                          <a:latin typeface="+mn-lt"/>
                          <a:ea typeface="+mn-ea"/>
                          <a:cs typeface="+mn-cs"/>
                          <a:sym typeface="Arial"/>
                        </a:rPr>
                        <a:t>les jours de présence effective </a:t>
                      </a:r>
                      <a:r>
                        <a:rPr lang="fr-FR" sz="2400" b="0" i="0" u="none" strike="noStrike" kern="1200" cap="none" dirty="0">
                          <a:solidFill>
                            <a:srgbClr val="002060"/>
                          </a:solidFill>
                          <a:latin typeface="+mn-lt"/>
                          <a:ea typeface="+mn-ea"/>
                          <a:cs typeface="+mn-cs"/>
                          <a:sym typeface="Arial"/>
                        </a:rPr>
                        <a:t>de l’élève en </a:t>
                      </a:r>
                      <a:r>
                        <a:rPr lang="fr-FR" sz="2400" b="0" i="0" u="none" strike="noStrike" kern="1200" cap="none" dirty="0" err="1">
                          <a:solidFill>
                            <a:srgbClr val="002060"/>
                          </a:solidFill>
                          <a:latin typeface="+mn-lt"/>
                          <a:ea typeface="+mn-ea"/>
                          <a:cs typeface="+mn-cs"/>
                          <a:sym typeface="Arial"/>
                        </a:rPr>
                        <a:t>PFMP</a:t>
                      </a:r>
                      <a:r>
                        <a:rPr lang="fr-FR" sz="2400" b="0" i="0" u="none" strike="noStrike" kern="1200" cap="none" dirty="0">
                          <a:solidFill>
                            <a:srgbClr val="002060"/>
                          </a:solidFill>
                          <a:latin typeface="+mn-lt"/>
                          <a:ea typeface="+mn-ea"/>
                          <a:cs typeface="+mn-cs"/>
                          <a:sym typeface="Arial"/>
                        </a:rPr>
                        <a:t> :</a:t>
                      </a:r>
                    </a:p>
                    <a:p>
                      <a:pPr rtl="0"/>
                      <a:endParaRPr lang="fr-FR" sz="2400" b="0" i="0" u="none" strike="noStrike" kern="1200" cap="none" dirty="0">
                        <a:solidFill>
                          <a:srgbClr val="002060"/>
                        </a:solidFill>
                        <a:latin typeface="+mn-lt"/>
                        <a:ea typeface="+mn-ea"/>
                        <a:cs typeface="+mn-cs"/>
                        <a:sym typeface="Arial"/>
                      </a:endParaRPr>
                    </a:p>
                    <a:p>
                      <a:pPr marL="342900" indent="-342900" rtl="0">
                        <a:spcAft>
                          <a:spcPts val="2400"/>
                        </a:spcAft>
                        <a:buFont typeface="Wingdings" panose="05000000000000000000" pitchFamily="2" charset="2"/>
                        <a:buChar char="ü"/>
                        <a:tabLst>
                          <a:tab pos="355600" algn="l"/>
                          <a:tab pos="4749800" algn="l"/>
                        </a:tabLst>
                      </a:pPr>
                      <a:r>
                        <a:rPr lang="fr-FR" sz="2400" b="0" i="0" u="none" strike="noStrike" kern="1200" cap="none" dirty="0">
                          <a:solidFill>
                            <a:srgbClr val="002060"/>
                          </a:solidFill>
                          <a:latin typeface="+mn-lt"/>
                          <a:ea typeface="+mn-ea"/>
                          <a:cs typeface="+mn-cs"/>
                          <a:sym typeface="Arial"/>
                        </a:rPr>
                        <a:t>2</a:t>
                      </a:r>
                      <a:r>
                        <a:rPr lang="fr-FR" sz="2400" b="0" i="0" u="none" strike="noStrike" kern="1200" cap="none" baseline="30000" dirty="0">
                          <a:solidFill>
                            <a:srgbClr val="002060"/>
                          </a:solidFill>
                          <a:latin typeface="+mn-lt"/>
                          <a:ea typeface="+mn-ea"/>
                          <a:cs typeface="+mn-cs"/>
                          <a:sym typeface="Arial"/>
                        </a:rPr>
                        <a:t>nd</a:t>
                      </a:r>
                      <a:r>
                        <a:rPr lang="fr-FR" sz="2400" b="0" i="0" u="none" strike="noStrike" kern="1200" cap="none" dirty="0">
                          <a:solidFill>
                            <a:srgbClr val="002060"/>
                          </a:solidFill>
                          <a:latin typeface="+mn-lt"/>
                          <a:ea typeface="+mn-ea"/>
                          <a:cs typeface="+mn-cs"/>
                          <a:sym typeface="Arial"/>
                        </a:rPr>
                        <a:t> CAP et Bac Pro :	</a:t>
                      </a:r>
                      <a:r>
                        <a:rPr lang="fr-FR" sz="2400" b="0" i="0" u="none" strike="noStrike" kern="1200" cap="none" dirty="0">
                          <a:solidFill>
                            <a:srgbClr val="FF0000"/>
                          </a:solidFill>
                          <a:latin typeface="+mn-lt"/>
                          <a:ea typeface="+mn-ea"/>
                          <a:cs typeface="+mn-cs"/>
                          <a:sym typeface="Arial"/>
                        </a:rPr>
                        <a:t>10 €</a:t>
                      </a:r>
                    </a:p>
                    <a:p>
                      <a:pPr marL="342900" indent="-342900" rtl="0">
                        <a:spcAft>
                          <a:spcPts val="0"/>
                        </a:spcAft>
                        <a:buFont typeface="Wingdings" panose="05000000000000000000" pitchFamily="2" charset="2"/>
                        <a:buChar char="ü"/>
                        <a:tabLst>
                          <a:tab pos="355600" algn="l"/>
                          <a:tab pos="4749800" algn="l"/>
                        </a:tabLst>
                      </a:pPr>
                      <a:r>
                        <a:rPr lang="fr-FR" sz="2400" b="0" i="0" u="none" strike="noStrike" kern="1200" cap="none" dirty="0" err="1">
                          <a:solidFill>
                            <a:srgbClr val="002060"/>
                          </a:solidFill>
                          <a:latin typeface="+mn-lt"/>
                          <a:ea typeface="+mn-ea"/>
                          <a:cs typeface="+mn-cs"/>
                          <a:sym typeface="Arial"/>
                        </a:rPr>
                        <a:t>T</a:t>
                      </a:r>
                      <a:r>
                        <a:rPr lang="fr-FR" sz="2400" b="0" i="0" u="none" strike="noStrike" kern="1200" cap="none" baseline="30000" dirty="0" err="1">
                          <a:solidFill>
                            <a:srgbClr val="002060"/>
                          </a:solidFill>
                          <a:latin typeface="+mn-lt"/>
                          <a:ea typeface="+mn-ea"/>
                          <a:cs typeface="+mn-cs"/>
                          <a:sym typeface="Arial"/>
                        </a:rPr>
                        <a:t>le</a:t>
                      </a:r>
                      <a:r>
                        <a:rPr lang="fr-FR" sz="2400" b="0" i="0" u="none" strike="noStrike" kern="1200" cap="none" baseline="30000" dirty="0">
                          <a:solidFill>
                            <a:srgbClr val="002060"/>
                          </a:solidFill>
                          <a:latin typeface="+mn-lt"/>
                          <a:ea typeface="+mn-ea"/>
                          <a:cs typeface="+mn-cs"/>
                          <a:sym typeface="Arial"/>
                        </a:rPr>
                        <a:t>   </a:t>
                      </a:r>
                      <a:r>
                        <a:rPr lang="fr-FR" sz="2400" b="0" i="0" u="none" strike="noStrike" kern="1200" cap="none" baseline="0" dirty="0">
                          <a:solidFill>
                            <a:srgbClr val="002060"/>
                          </a:solidFill>
                          <a:latin typeface="+mn-lt"/>
                          <a:ea typeface="+mn-ea"/>
                          <a:cs typeface="+mn-cs"/>
                          <a:sym typeface="Arial"/>
                        </a:rPr>
                        <a:t>CAP et 1</a:t>
                      </a:r>
                      <a:r>
                        <a:rPr lang="fr-FR" sz="2400" b="0" i="0" u="none" strike="noStrike" kern="1200" cap="none" baseline="30000" dirty="0">
                          <a:solidFill>
                            <a:srgbClr val="002060"/>
                          </a:solidFill>
                          <a:latin typeface="+mn-lt"/>
                          <a:ea typeface="+mn-ea"/>
                          <a:cs typeface="+mn-cs"/>
                          <a:sym typeface="Arial"/>
                        </a:rPr>
                        <a:t>ère</a:t>
                      </a:r>
                      <a:r>
                        <a:rPr lang="fr-FR" sz="2400" b="0" i="0" u="none" strike="noStrike" kern="1200" cap="none" baseline="0" dirty="0">
                          <a:solidFill>
                            <a:srgbClr val="002060"/>
                          </a:solidFill>
                          <a:latin typeface="+mn-lt"/>
                          <a:ea typeface="+mn-ea"/>
                          <a:cs typeface="+mn-cs"/>
                          <a:sym typeface="Arial"/>
                        </a:rPr>
                        <a:t> Bac Pro 	</a:t>
                      </a:r>
                      <a:endParaRPr lang="fr-FR" sz="2400" b="0" i="0" u="none" strike="noStrike" kern="1200" cap="none" baseline="0" dirty="0">
                        <a:solidFill>
                          <a:srgbClr val="FF0000"/>
                        </a:solidFill>
                        <a:latin typeface="+mn-lt"/>
                        <a:ea typeface="+mn-ea"/>
                        <a:cs typeface="+mn-cs"/>
                        <a:sym typeface="Arial"/>
                      </a:endParaRPr>
                    </a:p>
                    <a:p>
                      <a:pPr marL="0" indent="0" rtl="0">
                        <a:spcAft>
                          <a:spcPts val="2400"/>
                        </a:spcAft>
                        <a:buFont typeface="Wingdings" panose="05000000000000000000" pitchFamily="2" charset="2"/>
                        <a:buNone/>
                        <a:tabLst>
                          <a:tab pos="355600" algn="l"/>
                          <a:tab pos="4749800" algn="l"/>
                        </a:tabLst>
                      </a:pPr>
                      <a:r>
                        <a:rPr lang="fr-FR" sz="2400" b="0" i="0" u="none" strike="noStrike" kern="1200" cap="none" baseline="0" dirty="0">
                          <a:solidFill>
                            <a:srgbClr val="FF0000"/>
                          </a:solidFill>
                          <a:latin typeface="+mn-lt"/>
                          <a:ea typeface="+mn-ea"/>
                          <a:cs typeface="+mn-cs"/>
                          <a:sym typeface="Arial"/>
                        </a:rPr>
                        <a:t> 	</a:t>
                      </a:r>
                      <a:r>
                        <a:rPr lang="fr-FR" sz="2400" b="0" i="0" u="none" strike="noStrike" kern="1200" cap="none" baseline="0" dirty="0">
                          <a:solidFill>
                            <a:srgbClr val="002060"/>
                          </a:solidFill>
                          <a:latin typeface="+mn-lt"/>
                          <a:ea typeface="+mn-ea"/>
                          <a:cs typeface="+mn-cs"/>
                          <a:sym typeface="Arial"/>
                        </a:rPr>
                        <a:t>CS ou </a:t>
                      </a:r>
                      <a:r>
                        <a:rPr lang="fr-FR" sz="2400" b="0" i="0" u="none" strike="noStrike" kern="1200" cap="none" baseline="0" dirty="0" err="1">
                          <a:solidFill>
                            <a:srgbClr val="002060"/>
                          </a:solidFill>
                          <a:latin typeface="+mn-lt"/>
                          <a:ea typeface="+mn-ea"/>
                          <a:cs typeface="+mn-cs"/>
                          <a:sym typeface="Arial"/>
                        </a:rPr>
                        <a:t>FCIL</a:t>
                      </a:r>
                      <a:r>
                        <a:rPr lang="fr-FR" sz="2400" b="0" i="0" u="none" strike="noStrike" kern="1200" cap="none" baseline="0" dirty="0">
                          <a:solidFill>
                            <a:srgbClr val="002060"/>
                          </a:solidFill>
                          <a:latin typeface="+mn-lt"/>
                          <a:ea typeface="+mn-ea"/>
                          <a:cs typeface="+mn-cs"/>
                          <a:sym typeface="Arial"/>
                        </a:rPr>
                        <a:t> post CAP	</a:t>
                      </a:r>
                      <a:r>
                        <a:rPr lang="fr-FR" sz="2400" b="0" i="0" u="none" strike="noStrike" kern="1200" cap="none" baseline="0" dirty="0">
                          <a:solidFill>
                            <a:srgbClr val="FF0000"/>
                          </a:solidFill>
                          <a:latin typeface="+mn-lt"/>
                          <a:ea typeface="+mn-ea"/>
                          <a:cs typeface="+mn-cs"/>
                          <a:sym typeface="Arial"/>
                        </a:rPr>
                        <a:t>15 €</a:t>
                      </a:r>
                      <a:endParaRPr lang="fr-FR" sz="2400" b="0" i="0" u="none" strike="noStrike" kern="1200" cap="none" baseline="0" dirty="0">
                        <a:solidFill>
                          <a:srgbClr val="002060"/>
                        </a:solidFill>
                        <a:latin typeface="+mn-lt"/>
                        <a:ea typeface="+mn-ea"/>
                        <a:cs typeface="+mn-cs"/>
                        <a:sym typeface="Arial"/>
                      </a:endParaRPr>
                    </a:p>
                    <a:p>
                      <a:pPr marL="342900" indent="-342900" rtl="0">
                        <a:spcAft>
                          <a:spcPts val="0"/>
                        </a:spcAft>
                        <a:buFont typeface="Wingdings" panose="05000000000000000000" pitchFamily="2" charset="2"/>
                        <a:buChar char="ü"/>
                        <a:tabLst>
                          <a:tab pos="355600" algn="l"/>
                          <a:tab pos="4749800" algn="l"/>
                        </a:tabLst>
                      </a:pPr>
                      <a:r>
                        <a:rPr lang="fr-FR" sz="2400" b="0" i="0" u="none" strike="noStrike" kern="1200" cap="none" baseline="0" dirty="0">
                          <a:solidFill>
                            <a:srgbClr val="002060"/>
                          </a:solidFill>
                          <a:latin typeface="+mn-lt"/>
                          <a:ea typeface="+mn-ea"/>
                          <a:cs typeface="+mn-cs"/>
                          <a:sym typeface="Arial"/>
                        </a:rPr>
                        <a:t>Terminale Bac Pro :	</a:t>
                      </a:r>
                      <a:endParaRPr lang="fr-FR" sz="2400" b="0" i="0" u="none" strike="noStrike" kern="1200" cap="none" baseline="0" dirty="0">
                        <a:solidFill>
                          <a:srgbClr val="FF0000"/>
                        </a:solidFill>
                        <a:latin typeface="+mn-lt"/>
                        <a:ea typeface="+mn-ea"/>
                        <a:cs typeface="+mn-cs"/>
                        <a:sym typeface="Arial"/>
                      </a:endParaRPr>
                    </a:p>
                    <a:p>
                      <a:pPr marL="0" indent="0" rtl="0">
                        <a:spcAft>
                          <a:spcPts val="0"/>
                        </a:spcAft>
                        <a:buFont typeface="Wingdings" panose="05000000000000000000" pitchFamily="2" charset="2"/>
                        <a:buNone/>
                        <a:tabLst>
                          <a:tab pos="355600" algn="l"/>
                          <a:tab pos="4749800" algn="l"/>
                        </a:tabLst>
                      </a:pPr>
                      <a:r>
                        <a:rPr lang="fr-FR" sz="2400" b="0" i="0" u="none" strike="noStrike" kern="1200" cap="none" baseline="0" dirty="0">
                          <a:solidFill>
                            <a:srgbClr val="002060"/>
                          </a:solidFill>
                          <a:latin typeface="+mn-lt"/>
                          <a:ea typeface="+mn-ea"/>
                          <a:cs typeface="+mn-cs"/>
                          <a:sym typeface="Arial"/>
                        </a:rPr>
                        <a:t>	CS, </a:t>
                      </a:r>
                      <a:r>
                        <a:rPr lang="fr-FR" sz="2400" b="0" i="0" u="none" strike="noStrike" kern="1200" cap="none" baseline="0" dirty="0" err="1">
                          <a:solidFill>
                            <a:srgbClr val="002060"/>
                          </a:solidFill>
                          <a:latin typeface="+mn-lt"/>
                          <a:ea typeface="+mn-ea"/>
                          <a:cs typeface="+mn-cs"/>
                          <a:sym typeface="Arial"/>
                        </a:rPr>
                        <a:t>FCIL</a:t>
                      </a:r>
                      <a:r>
                        <a:rPr lang="fr-FR" sz="2400" b="0" i="0" u="none" strike="noStrike" kern="1200" cap="none" baseline="0" dirty="0">
                          <a:solidFill>
                            <a:srgbClr val="002060"/>
                          </a:solidFill>
                          <a:latin typeface="+mn-lt"/>
                          <a:ea typeface="+mn-ea"/>
                          <a:cs typeface="+mn-cs"/>
                          <a:sym typeface="Arial"/>
                        </a:rPr>
                        <a:t> ou </a:t>
                      </a:r>
                      <a:r>
                        <a:rPr lang="fr-FR" sz="2400" b="0" i="0" u="none" strike="noStrike" kern="1200" cap="none" baseline="0" dirty="0" err="1">
                          <a:solidFill>
                            <a:srgbClr val="002060"/>
                          </a:solidFill>
                          <a:latin typeface="+mn-lt"/>
                          <a:ea typeface="+mn-ea"/>
                          <a:cs typeface="+mn-cs"/>
                          <a:sym typeface="Arial"/>
                        </a:rPr>
                        <a:t>AE</a:t>
                      </a:r>
                      <a:r>
                        <a:rPr lang="fr-FR" sz="2400" b="0" i="0" u="none" strike="noStrike" kern="1200" cap="none" baseline="0" dirty="0">
                          <a:solidFill>
                            <a:srgbClr val="002060"/>
                          </a:solidFill>
                          <a:latin typeface="+mn-lt"/>
                          <a:ea typeface="+mn-ea"/>
                          <a:cs typeface="+mn-cs"/>
                          <a:sym typeface="Arial"/>
                        </a:rPr>
                        <a:t> post Bac pro	</a:t>
                      </a:r>
                      <a:r>
                        <a:rPr lang="fr-FR" sz="2400" b="0" i="0" u="none" strike="noStrike" kern="1200" cap="none" baseline="0" dirty="0">
                          <a:solidFill>
                            <a:srgbClr val="FF0000"/>
                          </a:solidFill>
                          <a:latin typeface="+mn-lt"/>
                          <a:ea typeface="+mn-ea"/>
                          <a:cs typeface="+mn-cs"/>
                          <a:sym typeface="Arial"/>
                        </a:rPr>
                        <a:t>20 €</a:t>
                      </a:r>
                      <a:r>
                        <a:rPr lang="fr-FR" sz="2400" b="0" i="0" u="none" strike="noStrike" kern="1200" cap="none" baseline="0" dirty="0">
                          <a:solidFill>
                            <a:srgbClr val="002060"/>
                          </a:solidFill>
                          <a:latin typeface="+mn-lt"/>
                          <a:ea typeface="+mn-ea"/>
                          <a:cs typeface="+mn-cs"/>
                          <a:sym typeface="Arial"/>
                        </a:rPr>
                        <a:t>	</a:t>
                      </a:r>
                    </a:p>
                    <a:p>
                      <a:pPr rtl="0">
                        <a:spcAft>
                          <a:spcPts val="1200"/>
                        </a:spcAft>
                      </a:pPr>
                      <a:endParaRPr lang="fr-FR" sz="2400" b="0" i="0" u="none" strike="noStrike" kern="1200" cap="none" dirty="0">
                        <a:solidFill>
                          <a:srgbClr val="002060"/>
                        </a:solidFill>
                        <a:latin typeface="+mn-lt"/>
                        <a:ea typeface="+mn-ea"/>
                        <a:cs typeface="+mn-cs"/>
                        <a:sym typeface="Arial"/>
                      </a:endParaRPr>
                    </a:p>
                    <a:p>
                      <a:pPr rtl="0"/>
                      <a:r>
                        <a:rPr lang="fr-FR" sz="2400" b="0" i="0" u="none" strike="noStrike" kern="1200" cap="none" dirty="0">
                          <a:solidFill>
                            <a:srgbClr val="002060"/>
                          </a:solidFill>
                          <a:latin typeface="+mn-lt"/>
                          <a:ea typeface="+mn-ea"/>
                          <a:cs typeface="+mn-cs"/>
                          <a:sym typeface="Arial"/>
                        </a:rPr>
                        <a:t>  </a:t>
                      </a:r>
                      <a:r>
                        <a:rPr lang="fr-FR" sz="2400" b="0" i="0" u="none" strike="noStrike" kern="1200" cap="none" dirty="0">
                          <a:solidFill>
                            <a:srgbClr val="002060"/>
                          </a:solidFill>
                          <a:latin typeface="+mn-lt"/>
                          <a:ea typeface="+mn-ea"/>
                          <a:cs typeface="+mn-cs"/>
                          <a:sym typeface="Arial"/>
                          <a:hlinkClick r:id="rId5"/>
                        </a:rPr>
                        <a:t>Nouveau modèle de convention </a:t>
                      </a:r>
                      <a:endParaRPr lang="fr-FR" sz="2400" b="0" i="0" u="none" strike="noStrike" kern="1200" cap="none" dirty="0">
                        <a:solidFill>
                          <a:srgbClr val="002060"/>
                        </a:solidFill>
                        <a:latin typeface="+mn-lt"/>
                        <a:ea typeface="+mn-ea"/>
                        <a:cs typeface="+mn-cs"/>
                        <a:sym typeface="Arial"/>
                      </a:endParaRPr>
                    </a:p>
                    <a:p>
                      <a:pPr rtl="0"/>
                      <a:endParaRPr lang="fr-FR" dirty="0">
                        <a:solidFill>
                          <a:srgbClr val="002060"/>
                        </a:solidFill>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0" i="0" u="none" strike="noStrike" kern="1200" cap="none" dirty="0">
                          <a:solidFill>
                            <a:srgbClr val="FF0000"/>
                          </a:solidFill>
                          <a:latin typeface="+mn-lt"/>
                          <a:ea typeface="+mn-ea"/>
                          <a:cs typeface="+mn-cs"/>
                          <a:sym typeface="Arial"/>
                        </a:rPr>
                        <a:t>NE RÉSOUT PAS LE PROBLÈME</a:t>
                      </a:r>
                    </a:p>
                    <a:p>
                      <a:pPr algn="ctr"/>
                      <a:r>
                        <a:rPr lang="fr-FR" sz="2400" b="0" i="0" u="none" strike="noStrike" kern="1200" cap="none" dirty="0">
                          <a:solidFill>
                            <a:srgbClr val="002060"/>
                          </a:solidFill>
                          <a:latin typeface="+mn-lt"/>
                          <a:ea typeface="+mn-ea"/>
                          <a:cs typeface="+mn-cs"/>
                          <a:sym typeface="Arial"/>
                        </a:rPr>
                        <a:t> </a:t>
                      </a:r>
                    </a:p>
                    <a:p>
                      <a:pPr algn="l"/>
                      <a:r>
                        <a:rPr lang="fr-FR" sz="2400" b="0" i="0" u="none" strike="noStrike" kern="1200" cap="none" dirty="0">
                          <a:solidFill>
                            <a:srgbClr val="002060"/>
                          </a:solidFill>
                          <a:latin typeface="+mn-lt"/>
                          <a:ea typeface="+mn-ea"/>
                          <a:cs typeface="+mn-cs"/>
                          <a:sym typeface="Arial"/>
                        </a:rPr>
                        <a:t>Déficit d’offres de stages de qualité par les entreprises pour des élèves mineurs des </a:t>
                      </a:r>
                      <a:r>
                        <a:rPr lang="fr-FR" sz="2400" b="0" i="0" u="none" strike="noStrike" kern="1200" cap="none" dirty="0" err="1">
                          <a:solidFill>
                            <a:srgbClr val="002060"/>
                          </a:solidFill>
                          <a:latin typeface="+mn-lt"/>
                          <a:ea typeface="+mn-ea"/>
                          <a:cs typeface="+mn-cs"/>
                          <a:sym typeface="Arial"/>
                        </a:rPr>
                        <a:t>LP</a:t>
                      </a:r>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ysClr val="windowText" lastClr="000000"/>
                        </a:solidFill>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b="0" i="0" u="none" strike="noStrike" kern="1200" cap="none" dirty="0">
                          <a:solidFill>
                            <a:srgbClr val="002060"/>
                          </a:solidFill>
                          <a:latin typeface="+mn-lt"/>
                          <a:ea typeface="+mn-ea"/>
                          <a:cs typeface="+mn-cs"/>
                          <a:sym typeface="Arial"/>
                        </a:rPr>
                        <a:t>Risque de tensions avec les familles.</a:t>
                      </a:r>
                    </a:p>
                    <a:p>
                      <a:pPr algn="ctr"/>
                      <a:endParaRPr lang="fr-FR" sz="2400" b="0" i="0" u="none" strike="noStrike" kern="1200" cap="none" dirty="0">
                        <a:solidFill>
                          <a:srgbClr val="002060"/>
                        </a:solidFill>
                        <a:latin typeface="+mn-lt"/>
                        <a:ea typeface="+mn-ea"/>
                        <a:cs typeface="+mn-cs"/>
                        <a:sym typeface="Arial"/>
                      </a:endParaRPr>
                    </a:p>
                    <a:p>
                      <a:pPr algn="ctr"/>
                      <a:r>
                        <a:rPr lang="fr-FR" sz="2400" b="0" i="0" u="none" strike="noStrike" kern="1200" cap="none" dirty="0">
                          <a:solidFill>
                            <a:srgbClr val="002060"/>
                          </a:solidFill>
                          <a:latin typeface="+mn-lt"/>
                          <a:ea typeface="+mn-ea"/>
                          <a:cs typeface="+mn-cs"/>
                          <a:sym typeface="Arial"/>
                          <a:hlinkClick r:id="rId6">
                            <a:extLst>
                              <a:ext uri="{A12FA001-AC4F-418D-AE19-62706E023703}">
                                <ahyp:hlinkClr xmlns:ahyp="http://schemas.microsoft.com/office/drawing/2018/hyperlinkcolor" val="tx"/>
                              </a:ext>
                            </a:extLst>
                          </a:hlinkClick>
                        </a:rPr>
                        <a:t>LES </a:t>
                      </a:r>
                      <a:r>
                        <a:rPr lang="fr-FR" sz="2400" b="0" i="0" u="none" strike="noStrike" kern="1200" cap="none" dirty="0" err="1">
                          <a:solidFill>
                            <a:srgbClr val="002060"/>
                          </a:solidFill>
                          <a:latin typeface="+mn-lt"/>
                          <a:ea typeface="+mn-ea"/>
                          <a:cs typeface="+mn-cs"/>
                          <a:sym typeface="Arial"/>
                          <a:hlinkClick r:id="rId6">
                            <a:extLst>
                              <a:ext uri="{A12FA001-AC4F-418D-AE19-62706E023703}">
                                <ahyp:hlinkClr xmlns:ahyp="http://schemas.microsoft.com/office/drawing/2018/hyperlinkcolor" val="tx"/>
                              </a:ext>
                            </a:extLst>
                          </a:hlinkClick>
                        </a:rPr>
                        <a:t>PLP</a:t>
                      </a:r>
                      <a:r>
                        <a:rPr lang="fr-FR" sz="2400" b="0" i="0" u="none" strike="noStrike" kern="1200" cap="none" dirty="0">
                          <a:solidFill>
                            <a:srgbClr val="002060"/>
                          </a:solidFill>
                          <a:latin typeface="+mn-lt"/>
                          <a:ea typeface="+mn-ea"/>
                          <a:cs typeface="+mn-cs"/>
                          <a:sym typeface="Arial"/>
                          <a:hlinkClick r:id="rId6">
                            <a:extLst>
                              <a:ext uri="{A12FA001-AC4F-418D-AE19-62706E023703}">
                                <ahyp:hlinkClr xmlns:ahyp="http://schemas.microsoft.com/office/drawing/2018/hyperlinkcolor" val="tx"/>
                              </a:ext>
                            </a:extLst>
                          </a:hlinkClick>
                        </a:rPr>
                        <a:t> NE GÈRENT PAS LES OPÉRATIONS DE  PAIEMENT</a:t>
                      </a:r>
                      <a:r>
                        <a:rPr lang="fr-FR" sz="2400" b="0" i="0" u="none" strike="noStrike" kern="1200" cap="none" dirty="0">
                          <a:solidFill>
                            <a:srgbClr val="002060"/>
                          </a:solidFill>
                          <a:latin typeface="+mn-lt"/>
                          <a:ea typeface="+mn-ea"/>
                          <a:cs typeface="+mn-cs"/>
                          <a:sym typeface="Arial"/>
                        </a:rPr>
                        <a:t>. </a:t>
                      </a:r>
                    </a:p>
                    <a:p>
                      <a:pPr algn="l"/>
                      <a:endParaRPr lang="fr-FR" sz="2400" b="0" i="0" u="none" strike="noStrike" kern="1200" cap="none" dirty="0">
                        <a:solidFill>
                          <a:srgbClr val="002060"/>
                        </a:solidFill>
                        <a:latin typeface="+mn-lt"/>
                        <a:ea typeface="+mn-ea"/>
                        <a:cs typeface="+mn-cs"/>
                        <a:sym typeface="Arial"/>
                      </a:endParaRPr>
                    </a:p>
                    <a:p>
                      <a:pPr algn="l">
                        <a:tabLst>
                          <a:tab pos="1312863" algn="l"/>
                        </a:tabLst>
                      </a:pPr>
                      <a:r>
                        <a:rPr lang="fr-FR" sz="2400" b="0" i="0" u="none" strike="noStrike" kern="1200" cap="none" dirty="0">
                          <a:solidFill>
                            <a:srgbClr val="002060"/>
                          </a:solidFill>
                          <a:latin typeface="+mn-lt"/>
                          <a:ea typeface="+mn-ea"/>
                          <a:cs typeface="+mn-cs"/>
                          <a:sym typeface="Arial"/>
                        </a:rPr>
                        <a:t>Textes :	</a:t>
                      </a:r>
                      <a:r>
                        <a:rPr lang="fr-FR" sz="2000" b="0" i="0" dirty="0">
                          <a:solidFill>
                            <a:srgbClr val="4A5E81"/>
                          </a:solidFill>
                          <a:effectLst/>
                          <a:latin typeface="robotoslab"/>
                          <a:hlinkClick r:id="rId7"/>
                        </a:rPr>
                        <a:t>Décret n° 2023-765 du 11 août 2023</a:t>
                      </a:r>
                      <a:endParaRPr lang="fr-FR" sz="2000" b="0" i="0" dirty="0">
                        <a:solidFill>
                          <a:srgbClr val="4A5E81"/>
                        </a:solidFill>
                        <a:effectLst/>
                        <a:latin typeface="robotoslab"/>
                      </a:endParaRPr>
                    </a:p>
                    <a:p>
                      <a:pPr algn="l">
                        <a:tabLst>
                          <a:tab pos="1312863" algn="l"/>
                        </a:tabLst>
                      </a:pPr>
                      <a:r>
                        <a:rPr lang="fr-FR" sz="2000" b="0" i="0" dirty="0">
                          <a:solidFill>
                            <a:srgbClr val="4A5E81"/>
                          </a:solidFill>
                          <a:effectLst/>
                          <a:latin typeface="robotoslab"/>
                        </a:rPr>
                        <a:t>	</a:t>
                      </a:r>
                      <a:r>
                        <a:rPr lang="fr-FR" sz="2000" b="0" i="0" dirty="0">
                          <a:solidFill>
                            <a:srgbClr val="4A5E81"/>
                          </a:solidFill>
                          <a:effectLst/>
                          <a:latin typeface="robotoslab"/>
                          <a:hlinkClick r:id="rId8"/>
                        </a:rPr>
                        <a:t>Arrêté du 11 août 2023</a:t>
                      </a:r>
                      <a:endParaRPr lang="fr-FR" sz="2000" b="0" i="0" dirty="0">
                        <a:solidFill>
                          <a:srgbClr val="4A5E81"/>
                        </a:solidFill>
                        <a:effectLst/>
                        <a:latin typeface="robotoslab"/>
                      </a:endParaRPr>
                    </a:p>
                    <a:p>
                      <a:pPr algn="l"/>
                      <a:endParaRPr lang="fr-FR" sz="2400" b="0" i="0" u="none" strike="noStrike" kern="1200" cap="none" dirty="0">
                        <a:solidFill>
                          <a:srgbClr val="002060"/>
                        </a:solidFill>
                        <a:latin typeface="+mn-lt"/>
                        <a:ea typeface="+mn-ea"/>
                        <a:cs typeface="+mn-cs"/>
                        <a:sym typeface="Arial"/>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chemeClr val="lt1"/>
                      </a:fgClr>
                      <a:bgClr>
                        <a:schemeClr val="bg1"/>
                      </a:bgClr>
                    </a:pattFill>
                  </a:tcPr>
                </a:tc>
                <a:extLst>
                  <a:ext uri="{0D108BD9-81ED-4DB2-BD59-A6C34878D82A}">
                    <a16:rowId xmlns:a16="http://schemas.microsoft.com/office/drawing/2014/main" val="1150340012"/>
                  </a:ext>
                </a:extLst>
              </a:tr>
            </a:tbl>
          </a:graphicData>
        </a:graphic>
      </p:graphicFrame>
      <p:pic>
        <p:nvPicPr>
          <p:cNvPr id="8" name="Graphique 7" descr="Avertissement contour">
            <a:extLst>
              <a:ext uri="{FF2B5EF4-FFF2-40B4-BE49-F238E27FC236}">
                <a16:creationId xmlns:a16="http://schemas.microsoft.com/office/drawing/2014/main" id="{AA4A7026-8A85-10F9-3897-02F8B66B4C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83805" y="3432056"/>
            <a:ext cx="914400" cy="914400"/>
          </a:xfrm>
          <a:prstGeom prst="rect">
            <a:avLst/>
          </a:prstGeom>
        </p:spPr>
      </p:pic>
      <p:sp>
        <p:nvSpPr>
          <p:cNvPr id="15" name="ZoneTexte 14">
            <a:extLst>
              <a:ext uri="{FF2B5EF4-FFF2-40B4-BE49-F238E27FC236}">
                <a16:creationId xmlns:a16="http://schemas.microsoft.com/office/drawing/2014/main" id="{8583F7C2-F6C8-6BF3-A256-86F83BF5AD23}"/>
              </a:ext>
            </a:extLst>
          </p:cNvPr>
          <p:cNvSpPr txBox="1"/>
          <p:nvPr/>
        </p:nvSpPr>
        <p:spPr>
          <a:xfrm>
            <a:off x="148403" y="107577"/>
            <a:ext cx="12000987" cy="461665"/>
          </a:xfrm>
          <a:prstGeom prst="rect">
            <a:avLst/>
          </a:prstGeom>
          <a:noFill/>
        </p:spPr>
        <p:txBody>
          <a:bodyPr wrap="square" rtlCol="0">
            <a:spAutoFit/>
          </a:bodyPr>
          <a:lstStyle/>
          <a:p>
            <a:pPr algn="ctr"/>
            <a:r>
              <a:rPr lang="fr-FR" sz="2400" kern="1200" dirty="0">
                <a:solidFill>
                  <a:srgbClr val="FF6600"/>
                </a:solidFill>
                <a:latin typeface="+mn-lt"/>
                <a:ea typeface="+mn-ea"/>
                <a:cs typeface="+mn-cs"/>
              </a:rPr>
              <a:t>Mesure 01 : Allocation des </a:t>
            </a:r>
            <a:r>
              <a:rPr lang="fr-FR" sz="2400" kern="1200" dirty="0" err="1">
                <a:solidFill>
                  <a:srgbClr val="FF6600"/>
                </a:solidFill>
                <a:latin typeface="+mn-lt"/>
                <a:ea typeface="+mn-ea"/>
                <a:cs typeface="+mn-cs"/>
              </a:rPr>
              <a:t>PFMP</a:t>
            </a:r>
            <a:endParaRPr lang="fr-FR" sz="2400" dirty="0"/>
          </a:p>
        </p:txBody>
      </p:sp>
    </p:spTree>
    <p:extLst>
      <p:ext uri="{BB962C8B-B14F-4D97-AF65-F5344CB8AC3E}">
        <p14:creationId xmlns:p14="http://schemas.microsoft.com/office/powerpoint/2010/main" val="1659206780"/>
      </p:ext>
    </p:extLst>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333" y="64279"/>
            <a:ext cx="12042266" cy="461665"/>
          </a:xfrm>
          <a:prstGeom prst="rect">
            <a:avLst/>
          </a:prstGeom>
          <a:noFill/>
        </p:spPr>
        <p:txBody>
          <a:bodyPr wrap="square" rtlCol="0">
            <a:spAutoFit/>
          </a:bodyPr>
          <a:lstStyle/>
          <a:p>
            <a:pPr algn="ctr"/>
            <a:r>
              <a:rPr lang="fr-FR" sz="2400" dirty="0">
                <a:solidFill>
                  <a:srgbClr val="FF6600"/>
                </a:solidFill>
              </a:rPr>
              <a:t>M 09 Le Bureau des Entreprises</a:t>
            </a: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599882642"/>
              </p:ext>
            </p:extLst>
          </p:nvPr>
        </p:nvGraphicFramePr>
        <p:xfrm>
          <a:off x="75375" y="879400"/>
          <a:ext cx="11561952" cy="6191392"/>
        </p:xfrm>
        <a:graphic>
          <a:graphicData uri="http://schemas.openxmlformats.org/drawingml/2006/table">
            <a:tbl>
              <a:tblPr firstRow="1" bandRow="1">
                <a:tableStyleId>{B301B821-A1FF-4177-AEE7-76D212191A09}</a:tableStyleId>
              </a:tblPr>
              <a:tblGrid>
                <a:gridCol w="5473549">
                  <a:extLst>
                    <a:ext uri="{9D8B030D-6E8A-4147-A177-3AD203B41FA5}">
                      <a16:colId xmlns:a16="http://schemas.microsoft.com/office/drawing/2014/main" val="3286345043"/>
                    </a:ext>
                  </a:extLst>
                </a:gridCol>
                <a:gridCol w="708142">
                  <a:extLst>
                    <a:ext uri="{9D8B030D-6E8A-4147-A177-3AD203B41FA5}">
                      <a16:colId xmlns:a16="http://schemas.microsoft.com/office/drawing/2014/main" val="4061617227"/>
                    </a:ext>
                  </a:extLst>
                </a:gridCol>
                <a:gridCol w="5380261">
                  <a:extLst>
                    <a:ext uri="{9D8B030D-6E8A-4147-A177-3AD203B41FA5}">
                      <a16:colId xmlns:a16="http://schemas.microsoft.com/office/drawing/2014/main" val="2513539365"/>
                    </a:ext>
                  </a:extLst>
                </a:gridCol>
              </a:tblGrid>
              <a:tr h="647883">
                <a:tc>
                  <a:txBody>
                    <a:bodyPr/>
                    <a:lstStyle/>
                    <a:p>
                      <a:r>
                        <a:rPr lang="fr-FR" sz="1867" b="0" i="0" u="none" strike="noStrike" cap="none" dirty="0">
                          <a:solidFill>
                            <a:schemeClr val="bg1"/>
                          </a:solidFill>
                          <a:effectLst/>
                          <a:latin typeface="+mn-lt"/>
                          <a:ea typeface="+mn-ea"/>
                          <a:cs typeface="+mn-cs"/>
                          <a:sym typeface="Arial"/>
                          <a:hlinkClick r:id="rId4">
                            <a:extLst>
                              <a:ext uri="{A12FA001-AC4F-418D-AE19-62706E023703}">
                                <ahyp:hlinkClr xmlns:ahyp="http://schemas.microsoft.com/office/drawing/2018/hyperlinkcolor" val="tx"/>
                              </a:ext>
                            </a:extLst>
                          </a:hlinkClick>
                        </a:rPr>
                        <a:t>Circulaire du 24-5-2023- Bulletin officiel n° 21 du 25 mai 2023</a:t>
                      </a:r>
                      <a:endParaRPr lang="fr-FR" dirty="0">
                        <a:solidFill>
                          <a:schemeClr val="bg1"/>
                        </a:solidFill>
                      </a:endParaRPr>
                    </a:p>
                  </a:txBody>
                  <a:tcPr/>
                </a:tc>
                <a:tc>
                  <a:txBody>
                    <a:bodyPr/>
                    <a:lstStyle/>
                    <a:p>
                      <a:endParaRPr lang="fr-FR" dirty="0"/>
                    </a:p>
                  </a:txBody>
                  <a:tcPr>
                    <a:noFill/>
                  </a:tcPr>
                </a:tc>
                <a:tc>
                  <a:txBody>
                    <a:bodyPr/>
                    <a:lstStyle/>
                    <a:p>
                      <a:r>
                        <a:rPr lang="fr-FR" dirty="0">
                          <a:solidFill>
                            <a:srgbClr val="FF6600"/>
                          </a:solidFill>
                        </a:rPr>
                        <a:t>Avis du </a:t>
                      </a:r>
                      <a:r>
                        <a:rPr lang="fr-FR" dirty="0" err="1">
                          <a:solidFill>
                            <a:srgbClr val="FF6600"/>
                          </a:solidFill>
                        </a:rPr>
                        <a:t>Snalc</a:t>
                      </a:r>
                      <a:endParaRPr lang="fr-FR" dirty="0">
                        <a:solidFill>
                          <a:srgbClr val="FF6600"/>
                        </a:solidFill>
                      </a:endParaRPr>
                    </a:p>
                    <a:p>
                      <a:r>
                        <a:rPr lang="fr-FR" dirty="0">
                          <a:solidFill>
                            <a:schemeClr val="bg1">
                              <a:lumMod val="95000"/>
                            </a:schemeClr>
                          </a:solidFill>
                        </a:rPr>
                        <a:t>Au service des élèves et des </a:t>
                      </a:r>
                      <a:r>
                        <a:rPr lang="fr-FR" dirty="0" err="1">
                          <a:solidFill>
                            <a:schemeClr val="bg1">
                              <a:lumMod val="95000"/>
                            </a:schemeClr>
                          </a:solidFill>
                        </a:rPr>
                        <a:t>PLP</a:t>
                      </a:r>
                      <a:r>
                        <a:rPr lang="fr-FR" dirty="0">
                          <a:solidFill>
                            <a:schemeClr val="bg1">
                              <a:lumMod val="95000"/>
                            </a:schemeClr>
                          </a:solidFill>
                        </a:rPr>
                        <a:t> ?</a:t>
                      </a:r>
                    </a:p>
                  </a:txBody>
                  <a:tcPr/>
                </a:tc>
                <a:extLst>
                  <a:ext uri="{0D108BD9-81ED-4DB2-BD59-A6C34878D82A}">
                    <a16:rowId xmlns:a16="http://schemas.microsoft.com/office/drawing/2014/main" val="3583592885"/>
                  </a:ext>
                </a:extLst>
              </a:tr>
              <a:tr h="5530865">
                <a:tc>
                  <a:txBody>
                    <a:bodyPr/>
                    <a:lstStyle/>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Le bureau des entreprises véritable ….est matérialisé par </a:t>
                      </a:r>
                      <a:r>
                        <a:rPr lang="fr-FR" sz="2000" b="1" i="0" u="none" strike="noStrike" cap="none" dirty="0">
                          <a:solidFill>
                            <a:srgbClr val="164092"/>
                          </a:solidFill>
                          <a:effectLst/>
                          <a:latin typeface="+mn-lt"/>
                          <a:ea typeface="+mn-ea"/>
                          <a:cs typeface="+mn-cs"/>
                          <a:sym typeface="Arial"/>
                        </a:rPr>
                        <a:t>un lieu physique</a:t>
                      </a:r>
                      <a:r>
                        <a:rPr lang="fr-FR" sz="2000" b="0" i="0" u="none" strike="noStrike" cap="none" dirty="0">
                          <a:solidFill>
                            <a:srgbClr val="164092"/>
                          </a:solidFill>
                          <a:effectLst/>
                          <a:latin typeface="+mn-lt"/>
                          <a:ea typeface="+mn-ea"/>
                          <a:cs typeface="+mn-cs"/>
                          <a:sym typeface="Arial"/>
                        </a:rPr>
                        <a:t>…. (bureau identifié, identité visuelle, signalétique, fléchage, horaires d’ouverture, etc.) et hors du lycée (action de communication).</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Ses missions :</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Axe 1 – Développer des partenariats avec les acteurs économiques du territoire.</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u="none" strike="noStrike" cap="none" dirty="0">
                          <a:solidFill>
                            <a:srgbClr val="164092"/>
                          </a:solidFill>
                          <a:effectLst/>
                          <a:latin typeface="+mn-lt"/>
                          <a:ea typeface="+mn-ea"/>
                          <a:cs typeface="+mn-cs"/>
                          <a:sym typeface="Arial"/>
                        </a:rPr>
                        <a:t>Axe 2 – Faire vivre la relation école/entreprise dans les parcours </a:t>
                      </a:r>
                      <a:r>
                        <a:rPr lang="fr-FR" sz="2000" b="1" i="0" u="none" strike="noStrike" cap="none" dirty="0">
                          <a:solidFill>
                            <a:srgbClr val="164092"/>
                          </a:solidFill>
                          <a:effectLst/>
                          <a:latin typeface="+mn-lt"/>
                          <a:ea typeface="+mn-ea"/>
                          <a:cs typeface="+mn-cs"/>
                          <a:sym typeface="Arial"/>
                        </a:rPr>
                        <a:t>des apprenants</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u="none" strike="noStrike" cap="none" dirty="0">
                          <a:solidFill>
                            <a:srgbClr val="164092"/>
                          </a:solidFill>
                          <a:effectLst/>
                          <a:latin typeface="+mn-lt"/>
                          <a:ea typeface="+mn-ea"/>
                          <a:cs typeface="+mn-cs"/>
                          <a:sym typeface="Arial"/>
                        </a:rPr>
                        <a:t>Axe 3 – Organiser les temps de formation en milieu professionnel</a:t>
                      </a:r>
                    </a:p>
                    <a:p>
                      <a:endParaRPr lang="fr-FR" sz="2400" dirty="0"/>
                    </a:p>
                  </a:txBody>
                  <a:tcPr anchor="ctr">
                    <a:noFill/>
                  </a:tcPr>
                </a:tc>
                <a:tc>
                  <a:txBody>
                    <a:bodyPr/>
                    <a:lstStyle/>
                    <a:p>
                      <a:endParaRPr lang="fr-FR" dirty="0"/>
                    </a:p>
                  </a:txBody>
                  <a:tcPr>
                    <a:noFill/>
                  </a:tcPr>
                </a:tc>
                <a:tc>
                  <a:txBody>
                    <a:bodyPr/>
                    <a:lstStyle/>
                    <a:p>
                      <a:pPr algn="l"/>
                      <a:r>
                        <a:rPr lang="fr-FR" b="0" dirty="0">
                          <a:solidFill>
                            <a:srgbClr val="002060"/>
                          </a:solidFill>
                        </a:rPr>
                        <a:t>Bureau des entreprises au lieu de Bureau du </a:t>
                      </a:r>
                      <a:r>
                        <a:rPr lang="fr-FR" b="0" dirty="0" err="1">
                          <a:solidFill>
                            <a:srgbClr val="002060"/>
                          </a:solidFill>
                        </a:rPr>
                        <a:t>DDFPT</a:t>
                      </a:r>
                      <a:r>
                        <a:rPr lang="fr-FR" b="0" dirty="0">
                          <a:solidFill>
                            <a:srgbClr val="002060"/>
                          </a:solidFill>
                        </a:rPr>
                        <a:t>.  C’est sûr cela change tout !</a:t>
                      </a:r>
                    </a:p>
                    <a:p>
                      <a:pPr algn="l"/>
                      <a:endParaRPr lang="fr-FR" b="0" dirty="0">
                        <a:solidFill>
                          <a:srgbClr val="002060"/>
                        </a:solidFill>
                      </a:endParaRPr>
                    </a:p>
                    <a:p>
                      <a:pPr algn="l"/>
                      <a:endParaRPr lang="fr-FR" b="0" dirty="0">
                        <a:solidFill>
                          <a:srgbClr val="002060"/>
                        </a:solidFill>
                      </a:endParaRPr>
                    </a:p>
                    <a:p>
                      <a:pPr algn="l"/>
                      <a:endParaRPr lang="fr-FR" b="0" dirty="0">
                        <a:solidFill>
                          <a:srgbClr val="002060"/>
                        </a:solidFill>
                      </a:endParaRPr>
                    </a:p>
                    <a:p>
                      <a:pPr algn="l"/>
                      <a:endParaRPr lang="fr-FR" b="0" dirty="0">
                        <a:solidFill>
                          <a:srgbClr val="002060"/>
                        </a:solidFill>
                      </a:endParaRPr>
                    </a:p>
                    <a:p>
                      <a:pPr algn="l">
                        <a:lnSpc>
                          <a:spcPts val="600"/>
                        </a:lnSpc>
                      </a:pPr>
                      <a:endParaRPr lang="fr-FR" b="0" dirty="0">
                        <a:solidFill>
                          <a:srgbClr val="002060"/>
                        </a:solidFill>
                      </a:endParaRPr>
                    </a:p>
                    <a:p>
                      <a:pPr algn="l"/>
                      <a:r>
                        <a:rPr lang="fr-FR" b="0" dirty="0">
                          <a:solidFill>
                            <a:srgbClr val="002060"/>
                          </a:solidFill>
                        </a:rPr>
                        <a:t>Focus sur l’Axe 3 </a:t>
                      </a:r>
                      <a:endParaRPr lang="fr-FR" b="1" dirty="0">
                        <a:solidFill>
                          <a:srgbClr val="002060"/>
                        </a:solidFill>
                      </a:endParaRPr>
                    </a:p>
                    <a:p>
                      <a:pPr algn="l"/>
                      <a:endParaRPr lang="fr-FR" b="1" dirty="0">
                        <a:solidFill>
                          <a:srgbClr val="002060"/>
                        </a:solidFill>
                      </a:endParaRPr>
                    </a:p>
                    <a:p>
                      <a:pPr marL="342900" marR="0" indent="-342900" algn="l" rtl="0">
                        <a:lnSpc>
                          <a:spcPct val="100000"/>
                        </a:lnSpc>
                        <a:spcBef>
                          <a:spcPts val="0"/>
                        </a:spcBef>
                        <a:spcAft>
                          <a:spcPts val="0"/>
                        </a:spcAft>
                        <a:buClr>
                          <a:srgbClr val="000000"/>
                        </a:buClr>
                        <a:buFont typeface="Wingdings" panose="05000000000000000000" pitchFamily="2" charset="2"/>
                        <a:buChar char="ü"/>
                      </a:pPr>
                      <a:r>
                        <a:rPr lang="fr-FR" sz="2400" b="1" i="0" u="none" strike="noStrike" cap="none" dirty="0">
                          <a:solidFill>
                            <a:srgbClr val="164092"/>
                          </a:solidFill>
                          <a:effectLst/>
                          <a:latin typeface="+mn-lt"/>
                          <a:ea typeface="+mn-ea"/>
                          <a:cs typeface="+mn-cs"/>
                          <a:sym typeface="Arial"/>
                        </a:rPr>
                        <a:t>Appui </a:t>
                      </a:r>
                      <a:r>
                        <a:rPr lang="fr-FR" sz="2000" b="0" i="0" u="none" strike="noStrike" cap="none" dirty="0">
                          <a:solidFill>
                            <a:srgbClr val="164092"/>
                          </a:solidFill>
                          <a:effectLst/>
                          <a:latin typeface="+mn-lt"/>
                          <a:ea typeface="+mn-ea"/>
                          <a:cs typeface="+mn-cs"/>
                          <a:sym typeface="Arial"/>
                        </a:rPr>
                        <a:t>aux élèves dans leur recherche des lieux d’accueil en concertation avec l’équipe pédagogique.</a:t>
                      </a:r>
                    </a:p>
                    <a:p>
                      <a:pPr marL="342900" marR="0" indent="-342900" algn="l" rtl="0">
                        <a:lnSpc>
                          <a:spcPct val="100000"/>
                        </a:lnSpc>
                        <a:spcBef>
                          <a:spcPts val="0"/>
                        </a:spcBef>
                        <a:spcAft>
                          <a:spcPts val="0"/>
                        </a:spcAft>
                        <a:buClr>
                          <a:srgbClr val="000000"/>
                        </a:buClr>
                        <a:buFont typeface="Wingdings" panose="05000000000000000000" pitchFamily="2" charset="2"/>
                        <a:buChar char="ü"/>
                      </a:pPr>
                      <a:endParaRPr lang="fr-FR" sz="2000" b="0" i="0" u="none" strike="noStrike" cap="none" dirty="0">
                        <a:solidFill>
                          <a:srgbClr val="164092"/>
                        </a:solidFill>
                        <a:effectLst/>
                        <a:latin typeface="+mn-lt"/>
                        <a:ea typeface="+mn-ea"/>
                        <a:cs typeface="+mn-cs"/>
                        <a:sym typeface="Arial"/>
                      </a:endParaRPr>
                    </a:p>
                    <a:p>
                      <a:pPr marL="342900" marR="0" indent="-342900" algn="l" rtl="0">
                        <a:lnSpc>
                          <a:spcPct val="100000"/>
                        </a:lnSpc>
                        <a:spcBef>
                          <a:spcPts val="0"/>
                        </a:spcBef>
                        <a:spcAft>
                          <a:spcPts val="0"/>
                        </a:spcAft>
                        <a:buClr>
                          <a:srgbClr val="000000"/>
                        </a:buClr>
                        <a:buFont typeface="Wingdings" panose="05000000000000000000" pitchFamily="2" charset="2"/>
                        <a:buChar char="ü"/>
                      </a:pPr>
                      <a:endParaRPr lang="fr-FR" sz="2000" b="0" i="0" u="none" strike="noStrike" cap="none" dirty="0">
                        <a:solidFill>
                          <a:srgbClr val="164092"/>
                        </a:solidFill>
                        <a:effectLst/>
                        <a:latin typeface="+mn-lt"/>
                        <a:ea typeface="+mn-ea"/>
                        <a:cs typeface="+mn-cs"/>
                        <a:sym typeface="Arial"/>
                      </a:endParaRPr>
                    </a:p>
                    <a:p>
                      <a:pPr marL="342900" marR="0" indent="-342900" algn="l" rtl="0">
                        <a:lnSpc>
                          <a:spcPct val="100000"/>
                        </a:lnSpc>
                        <a:spcBef>
                          <a:spcPts val="0"/>
                        </a:spcBef>
                        <a:spcAft>
                          <a:spcPts val="0"/>
                        </a:spcAft>
                        <a:buClr>
                          <a:srgbClr val="000000"/>
                        </a:buClr>
                        <a:buFont typeface="Wingdings" panose="05000000000000000000" pitchFamily="2" charset="2"/>
                        <a:buChar char="ü"/>
                      </a:pPr>
                      <a:r>
                        <a:rPr lang="fr-FR" sz="2400" b="1" i="0" u="none" strike="noStrike" cap="none" dirty="0">
                          <a:solidFill>
                            <a:srgbClr val="164092"/>
                          </a:solidFill>
                          <a:effectLst/>
                          <a:latin typeface="+mn-lt"/>
                          <a:ea typeface="+mn-ea"/>
                          <a:cs typeface="+mn-cs"/>
                          <a:sym typeface="Arial"/>
                        </a:rPr>
                        <a:t>Suivi</a:t>
                      </a:r>
                      <a:r>
                        <a:rPr lang="fr-FR" sz="2000" b="0" i="0" u="none" strike="noStrike" cap="none" dirty="0">
                          <a:solidFill>
                            <a:srgbClr val="164092"/>
                          </a:solidFill>
                          <a:effectLst/>
                          <a:latin typeface="+mn-lt"/>
                          <a:ea typeface="+mn-ea"/>
                          <a:cs typeface="+mn-cs"/>
                          <a:sym typeface="Arial"/>
                        </a:rPr>
                        <a:t> des allocations de périodes de formation en milieu professionnel (</a:t>
                      </a:r>
                      <a:r>
                        <a:rPr lang="fr-FR" sz="2000" b="0" i="0" u="none" strike="noStrike" cap="none" dirty="0" err="1">
                          <a:solidFill>
                            <a:srgbClr val="164092"/>
                          </a:solidFill>
                          <a:effectLst/>
                          <a:latin typeface="+mn-lt"/>
                          <a:ea typeface="+mn-ea"/>
                          <a:cs typeface="+mn-cs"/>
                          <a:sym typeface="Arial"/>
                        </a:rPr>
                        <a:t>PFMP</a:t>
                      </a:r>
                      <a:r>
                        <a:rPr lang="fr-FR" sz="2000" b="0" i="0" u="none" strike="noStrike" cap="none" dirty="0">
                          <a:solidFill>
                            <a:srgbClr val="164092"/>
                          </a:solidFill>
                          <a:effectLst/>
                          <a:latin typeface="+mn-lt"/>
                          <a:ea typeface="+mn-ea"/>
                          <a:cs typeface="+mn-cs"/>
                          <a:sym typeface="Arial"/>
                        </a:rPr>
                        <a:t>).</a:t>
                      </a:r>
                    </a:p>
                    <a:p>
                      <a:pPr marL="0" indent="0" algn="l">
                        <a:buFont typeface="Wingdings" panose="05000000000000000000" pitchFamily="2" charset="2"/>
                        <a:buNone/>
                      </a:pPr>
                      <a:endParaRPr lang="fr-FR" b="1" dirty="0">
                        <a:solidFill>
                          <a:srgbClr val="002060"/>
                        </a:solidFill>
                      </a:endParaRPr>
                    </a:p>
                  </a:txBody>
                  <a:tcPr>
                    <a:noFill/>
                  </a:tcPr>
                </a:tc>
                <a:extLst>
                  <a:ext uri="{0D108BD9-81ED-4DB2-BD59-A6C34878D82A}">
                    <a16:rowId xmlns:a16="http://schemas.microsoft.com/office/drawing/2014/main" val="1912194100"/>
                  </a:ext>
                </a:extLst>
              </a:tr>
            </a:tbl>
          </a:graphicData>
        </a:graphic>
      </p:graphicFrame>
    </p:spTree>
    <p:extLst>
      <p:ext uri="{BB962C8B-B14F-4D97-AF65-F5344CB8AC3E}">
        <p14:creationId xmlns:p14="http://schemas.microsoft.com/office/powerpoint/2010/main" val="2043018230"/>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830997"/>
          </a:xfrm>
          <a:prstGeom prst="rect">
            <a:avLst/>
          </a:prstGeom>
          <a:noFill/>
        </p:spPr>
        <p:txBody>
          <a:bodyPr wrap="square" rtlCol="0">
            <a:spAutoFit/>
          </a:bodyPr>
          <a:lstStyle/>
          <a:p>
            <a:pPr algn="ctr"/>
            <a:r>
              <a:rPr lang="fr-FR" sz="2400" dirty="0">
                <a:solidFill>
                  <a:srgbClr val="FF6600"/>
                </a:solidFill>
              </a:rPr>
              <a:t>M 09 Le Bureau des Entreprises – Le Responsable du </a:t>
            </a:r>
            <a:r>
              <a:rPr lang="fr-FR" sz="2400" dirty="0" err="1">
                <a:solidFill>
                  <a:srgbClr val="FF6600"/>
                </a:solidFill>
              </a:rPr>
              <a:t>BDE</a:t>
            </a:r>
            <a:endParaRPr lang="fr-FR" sz="2400" dirty="0">
              <a:solidFill>
                <a:srgbClr val="FF6600"/>
              </a:solidFill>
            </a:endParaRP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2240682776"/>
              </p:ext>
            </p:extLst>
          </p:nvPr>
        </p:nvGraphicFramePr>
        <p:xfrm>
          <a:off x="148401" y="1004529"/>
          <a:ext cx="11629712" cy="5994527"/>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631197">
                <a:tc>
                  <a:txBody>
                    <a:bodyPr/>
                    <a:lstStyle/>
                    <a:p>
                      <a:r>
                        <a:rPr lang="fr-FR" sz="1867" b="0" i="0" u="none" strike="noStrike" cap="none" dirty="0">
                          <a:solidFill>
                            <a:schemeClr val="bg1"/>
                          </a:solidFill>
                          <a:effectLst/>
                          <a:latin typeface="+mn-lt"/>
                          <a:ea typeface="+mn-ea"/>
                          <a:cs typeface="+mn-cs"/>
                          <a:sym typeface="Arial"/>
                          <a:hlinkClick r:id="rId4">
                            <a:extLst>
                              <a:ext uri="{A12FA001-AC4F-418D-AE19-62706E023703}">
                                <ahyp:hlinkClr xmlns:ahyp="http://schemas.microsoft.com/office/drawing/2018/hyperlinkcolor" val="tx"/>
                              </a:ext>
                            </a:extLst>
                          </a:hlinkClick>
                        </a:rPr>
                        <a:t>Circulaire du 24-5-2023- Bulletin officiel n° 21 du 25 mai 2023</a:t>
                      </a:r>
                      <a:endParaRPr lang="fr-FR" dirty="0">
                        <a:solidFill>
                          <a:schemeClr val="bg1"/>
                        </a:solidFill>
                      </a:endParaRPr>
                    </a:p>
                  </a:txBody>
                  <a:tcPr/>
                </a:tc>
                <a:tc>
                  <a:txBody>
                    <a:bodyPr/>
                    <a:lstStyle/>
                    <a:p>
                      <a:endParaRPr lang="fr-FR" dirty="0"/>
                    </a:p>
                  </a:txBody>
                  <a:tcPr>
                    <a:noFill/>
                  </a:tcPr>
                </a:tc>
                <a:tc>
                  <a:txBody>
                    <a:bodyPr/>
                    <a:lstStyle/>
                    <a:p>
                      <a:r>
                        <a:rPr lang="fr-FR" dirty="0">
                          <a:solidFill>
                            <a:schemeClr val="bg1">
                              <a:lumMod val="95000"/>
                            </a:schemeClr>
                          </a:solidFill>
                        </a:rPr>
                        <a:t>Une réelle augmentation des moyens ?</a:t>
                      </a:r>
                    </a:p>
                  </a:txBody>
                  <a:tcPr/>
                </a:tc>
                <a:extLst>
                  <a:ext uri="{0D108BD9-81ED-4DB2-BD59-A6C34878D82A}">
                    <a16:rowId xmlns:a16="http://schemas.microsoft.com/office/drawing/2014/main" val="3583592885"/>
                  </a:ext>
                </a:extLst>
              </a:tr>
              <a:tr h="5097146">
                <a:tc>
                  <a:txBody>
                    <a:bodyPr/>
                    <a:lstStyle/>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Le Responsable du </a:t>
                      </a:r>
                      <a:r>
                        <a:rPr lang="fr-FR" sz="2000" b="0" i="0" u="none" strike="noStrike" cap="none" dirty="0" err="1">
                          <a:solidFill>
                            <a:srgbClr val="164092"/>
                          </a:solidFill>
                          <a:effectLst/>
                          <a:latin typeface="+mn-lt"/>
                          <a:ea typeface="+mn-ea"/>
                          <a:cs typeface="+mn-cs"/>
                          <a:sym typeface="Arial"/>
                        </a:rPr>
                        <a:t>BDE</a:t>
                      </a:r>
                      <a:r>
                        <a:rPr lang="fr-FR" sz="2000" b="0" i="0" u="none" strike="noStrike" cap="none" dirty="0">
                          <a:solidFill>
                            <a:srgbClr val="164092"/>
                          </a:solidFill>
                          <a:effectLst/>
                          <a:latin typeface="+mn-lt"/>
                          <a:ea typeface="+mn-ea"/>
                          <a:cs typeface="+mn-cs"/>
                          <a:sym typeface="Arial"/>
                        </a:rPr>
                        <a:t> :</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Animer les bureaux des entreprises pourra en effet donner lieu à des recrutements externes (chambres consulaires, fédérations professionnelles, opérateurs de compétences, entreprises, agences d’intérim, etc.).</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Ou</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err="1">
                          <a:solidFill>
                            <a:srgbClr val="164092"/>
                          </a:solidFill>
                          <a:effectLst/>
                          <a:latin typeface="+mn-lt"/>
                          <a:ea typeface="+mn-ea"/>
                          <a:cs typeface="+mn-cs"/>
                          <a:sym typeface="Arial"/>
                        </a:rPr>
                        <a:t>ATCT</a:t>
                      </a:r>
                      <a:r>
                        <a:rPr lang="fr-FR" sz="2000" b="0" i="0" u="none" strike="noStrike" cap="none" dirty="0">
                          <a:solidFill>
                            <a:srgbClr val="164092"/>
                          </a:solidFill>
                          <a:effectLst/>
                          <a:latin typeface="+mn-lt"/>
                          <a:ea typeface="+mn-ea"/>
                          <a:cs typeface="+mn-cs"/>
                          <a:sym typeface="Arial"/>
                        </a:rPr>
                        <a:t> transformé en Responsable </a:t>
                      </a:r>
                      <a:r>
                        <a:rPr lang="fr-FR" sz="2000" b="0" i="0" u="none" strike="noStrike" cap="none" dirty="0" err="1">
                          <a:solidFill>
                            <a:srgbClr val="164092"/>
                          </a:solidFill>
                          <a:effectLst/>
                          <a:latin typeface="+mn-lt"/>
                          <a:ea typeface="+mn-ea"/>
                          <a:cs typeface="+mn-cs"/>
                          <a:sym typeface="Arial"/>
                        </a:rPr>
                        <a:t>BDE</a:t>
                      </a: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Ou</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2000" b="0" i="0" u="none" strike="noStrike" cap="none" dirty="0">
                          <a:solidFill>
                            <a:srgbClr val="164092"/>
                          </a:solidFill>
                          <a:effectLst/>
                          <a:latin typeface="+mn-lt"/>
                          <a:ea typeface="+mn-ea"/>
                          <a:cs typeface="+mn-cs"/>
                          <a:sym typeface="Arial"/>
                        </a:rPr>
                        <a:t>Professeur déchargé</a:t>
                      </a:r>
                    </a:p>
                    <a:p>
                      <a:pPr marR="0" algn="l" rtl="0">
                        <a:lnSpc>
                          <a:spcPct val="100000"/>
                        </a:lnSpc>
                        <a:spcBef>
                          <a:spcPts val="0"/>
                        </a:spcBef>
                        <a:spcAft>
                          <a:spcPts val="0"/>
                        </a:spcAft>
                        <a:buClr>
                          <a:srgbClr val="000000"/>
                        </a:buClr>
                        <a:buFont typeface="Arial"/>
                      </a:pPr>
                      <a:endParaRPr lang="fr-FR" sz="2000" b="0" i="0" u="none" strike="noStrike" cap="none" dirty="0">
                        <a:solidFill>
                          <a:srgbClr val="164092"/>
                        </a:solidFill>
                        <a:effectLst/>
                        <a:latin typeface="+mn-lt"/>
                        <a:ea typeface="+mn-ea"/>
                        <a:cs typeface="+mn-cs"/>
                        <a:sym typeface="Arial"/>
                      </a:endParaRPr>
                    </a:p>
                    <a:p>
                      <a:endParaRPr lang="fr-FR" sz="2400" dirty="0"/>
                    </a:p>
                  </a:txBody>
                  <a:tcPr>
                    <a:noFill/>
                  </a:tcPr>
                </a:tc>
                <a:tc>
                  <a:txBody>
                    <a:bodyPr/>
                    <a:lstStyle/>
                    <a:p>
                      <a:endParaRPr lang="fr-FR" dirty="0"/>
                    </a:p>
                  </a:txBody>
                  <a:tcPr>
                    <a:noFill/>
                  </a:tcPr>
                </a:tc>
                <a:tc>
                  <a:txBody>
                    <a:bodyPr/>
                    <a:lstStyle/>
                    <a:p>
                      <a:pPr algn="l"/>
                      <a:r>
                        <a:rPr lang="fr-FR" sz="2000" b="0" i="0" u="none" strike="noStrike" cap="none" dirty="0">
                          <a:solidFill>
                            <a:srgbClr val="164092"/>
                          </a:solidFill>
                          <a:effectLst/>
                          <a:latin typeface="+mn-lt"/>
                          <a:ea typeface="+mn-ea"/>
                          <a:cs typeface="+mn-cs"/>
                          <a:sym typeface="Arial"/>
                        </a:rPr>
                        <a:t>Un recrutement effectué par le Chef d’Établissement ou par le </a:t>
                      </a:r>
                      <a:r>
                        <a:rPr lang="fr-FR" sz="2000" b="0" i="0" u="none" strike="noStrike" cap="none" dirty="0" err="1">
                          <a:solidFill>
                            <a:srgbClr val="164092"/>
                          </a:solidFill>
                          <a:effectLst/>
                          <a:latin typeface="+mn-lt"/>
                          <a:ea typeface="+mn-ea"/>
                          <a:cs typeface="+mn-cs"/>
                          <a:sym typeface="Arial"/>
                        </a:rPr>
                        <a:t>GIP</a:t>
                      </a:r>
                      <a:r>
                        <a:rPr lang="fr-FR" sz="2000" b="0" i="0" u="none" strike="noStrike" cap="none" dirty="0">
                          <a:solidFill>
                            <a:srgbClr val="164092"/>
                          </a:solidFill>
                          <a:effectLst/>
                          <a:latin typeface="+mn-lt"/>
                          <a:ea typeface="+mn-ea"/>
                          <a:cs typeface="+mn-cs"/>
                          <a:sym typeface="Arial"/>
                        </a:rPr>
                        <a:t> CFA de l’académie.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1" i="0" u="none" strike="noStrike" cap="none" dirty="0">
                          <a:solidFill>
                            <a:srgbClr val="164092"/>
                          </a:solidFill>
                          <a:effectLst/>
                          <a:latin typeface="+mn-lt"/>
                          <a:ea typeface="+mn-ea"/>
                          <a:cs typeface="+mn-cs"/>
                          <a:sym typeface="Arial"/>
                        </a:rPr>
                        <a:t>410 ETP en + pour 2 100 </a:t>
                      </a:r>
                      <a:r>
                        <a:rPr lang="fr-FR" sz="2000" b="1" i="0" u="none" strike="noStrike" cap="none" dirty="0" err="1">
                          <a:solidFill>
                            <a:srgbClr val="164092"/>
                          </a:solidFill>
                          <a:effectLst/>
                          <a:latin typeface="+mn-lt"/>
                          <a:ea typeface="+mn-ea"/>
                          <a:cs typeface="+mn-cs"/>
                          <a:sym typeface="Arial"/>
                        </a:rPr>
                        <a:t>LP</a:t>
                      </a:r>
                      <a:r>
                        <a:rPr lang="fr-FR" sz="2000" b="1" i="0" u="none" strike="noStrike" cap="none" dirty="0">
                          <a:solidFill>
                            <a:srgbClr val="164092"/>
                          </a:solidFill>
                          <a:effectLst/>
                          <a:latin typeface="+mn-lt"/>
                          <a:ea typeface="+mn-ea"/>
                          <a:cs typeface="+mn-cs"/>
                          <a:sym typeface="Arial"/>
                        </a:rPr>
                        <a:t> !</a:t>
                      </a:r>
                    </a:p>
                    <a:p>
                      <a:pPr algn="l"/>
                      <a:r>
                        <a:rPr lang="fr-FR" sz="2000" b="0" i="0" u="none" strike="noStrike" cap="none" dirty="0">
                          <a:solidFill>
                            <a:srgbClr val="164092"/>
                          </a:solidFill>
                          <a:effectLst/>
                          <a:latin typeface="+mn-lt"/>
                          <a:ea typeface="+mn-ea"/>
                          <a:cs typeface="+mn-cs"/>
                          <a:sym typeface="Arial"/>
                        </a:rPr>
                        <a:t>Beaucoup de postes partagés entre 2 établissements.</a:t>
                      </a:r>
                    </a:p>
                    <a:p>
                      <a:pPr algn="l"/>
                      <a:r>
                        <a:rPr lang="fr-FR" sz="2000" b="0" i="0" u="none" strike="noStrike" cap="none" dirty="0">
                          <a:solidFill>
                            <a:srgbClr val="164092"/>
                          </a:solidFill>
                          <a:effectLst/>
                          <a:latin typeface="+mn-lt"/>
                          <a:ea typeface="+mn-ea"/>
                          <a:cs typeface="+mn-cs"/>
                          <a:sym typeface="Arial"/>
                        </a:rPr>
                        <a:t>Dans le cas d’une transformation </a:t>
                      </a:r>
                      <a:r>
                        <a:rPr lang="fr-FR" sz="2000" b="0" i="0" u="none" strike="noStrike" cap="none" dirty="0" err="1">
                          <a:solidFill>
                            <a:srgbClr val="164092"/>
                          </a:solidFill>
                          <a:effectLst/>
                          <a:latin typeface="+mn-lt"/>
                          <a:ea typeface="+mn-ea"/>
                          <a:cs typeface="+mn-cs"/>
                          <a:sym typeface="Arial"/>
                        </a:rPr>
                        <a:t>ATCT</a:t>
                      </a:r>
                      <a:r>
                        <a:rPr lang="fr-FR" sz="2000" b="0" i="0" u="none" strike="noStrike" cap="none" dirty="0">
                          <a:solidFill>
                            <a:srgbClr val="164092"/>
                          </a:solidFill>
                          <a:effectLst/>
                          <a:latin typeface="+mn-lt"/>
                          <a:ea typeface="+mn-ea"/>
                          <a:cs typeface="+mn-cs"/>
                          <a:sym typeface="Arial"/>
                        </a:rPr>
                        <a:t> en Responsable </a:t>
                      </a:r>
                      <a:r>
                        <a:rPr lang="fr-FR" sz="2000" b="0" i="0" u="none" strike="noStrike" cap="none" dirty="0" err="1">
                          <a:solidFill>
                            <a:srgbClr val="164092"/>
                          </a:solidFill>
                          <a:effectLst/>
                          <a:latin typeface="+mn-lt"/>
                          <a:ea typeface="+mn-ea"/>
                          <a:cs typeface="+mn-cs"/>
                          <a:sym typeface="Arial"/>
                        </a:rPr>
                        <a:t>BDE</a:t>
                      </a:r>
                      <a:r>
                        <a:rPr lang="fr-FR" sz="2000" b="0" i="0" u="none" strike="noStrike" cap="none" dirty="0">
                          <a:solidFill>
                            <a:srgbClr val="164092"/>
                          </a:solidFill>
                          <a:effectLst/>
                          <a:latin typeface="+mn-lt"/>
                          <a:ea typeface="+mn-ea"/>
                          <a:cs typeface="+mn-cs"/>
                          <a:sym typeface="Arial"/>
                        </a:rPr>
                        <a:t> pas d’augmentation réelle de moyens.</a:t>
                      </a:r>
                    </a:p>
                    <a:p>
                      <a:pPr algn="l"/>
                      <a:endParaRPr lang="fr-FR" sz="2000" b="0" i="0" u="none" strike="noStrike" cap="none" dirty="0">
                        <a:solidFill>
                          <a:srgbClr val="164092"/>
                        </a:solidFill>
                        <a:effectLst/>
                        <a:latin typeface="+mn-lt"/>
                        <a:ea typeface="+mn-ea"/>
                        <a:cs typeface="+mn-cs"/>
                        <a:sym typeface="Arial"/>
                      </a:endParaRPr>
                    </a:p>
                    <a:p>
                      <a:pPr algn="l"/>
                      <a:r>
                        <a:rPr lang="fr-FR" sz="2000" b="0" i="0" u="none" strike="noStrike" cap="none" dirty="0">
                          <a:solidFill>
                            <a:srgbClr val="164092"/>
                          </a:solidFill>
                          <a:effectLst/>
                          <a:latin typeface="+mn-lt"/>
                          <a:ea typeface="+mn-ea"/>
                          <a:cs typeface="+mn-cs"/>
                          <a:sym typeface="Arial"/>
                        </a:rPr>
                        <a:t>Une rémunération variable selon les académies :</a:t>
                      </a:r>
                    </a:p>
                    <a:p>
                      <a:pPr algn="l"/>
                      <a:endParaRPr lang="fr-FR" sz="2000" b="0" i="0" u="none" strike="noStrike" cap="none" dirty="0">
                        <a:solidFill>
                          <a:srgbClr val="164092"/>
                        </a:solidFill>
                        <a:effectLst/>
                        <a:latin typeface="+mn-lt"/>
                        <a:ea typeface="+mn-ea"/>
                        <a:cs typeface="+mn-cs"/>
                        <a:sym typeface="Arial"/>
                      </a:endParaRPr>
                    </a:p>
                    <a:p>
                      <a:pPr algn="l"/>
                      <a:r>
                        <a:rPr lang="fr-FR" sz="2000" b="0" i="0" u="none" strike="noStrike" cap="none" dirty="0">
                          <a:solidFill>
                            <a:srgbClr val="164092"/>
                          </a:solidFill>
                          <a:effectLst/>
                          <a:latin typeface="+mn-lt"/>
                          <a:ea typeface="+mn-ea"/>
                          <a:cs typeface="+mn-cs"/>
                          <a:sym typeface="Arial"/>
                        </a:rPr>
                        <a:t>Académie de Versailles : Grille contractuels enseignants + 1 </a:t>
                      </a:r>
                      <a:r>
                        <a:rPr lang="fr-FR" sz="2000" b="0" i="0" u="none" strike="noStrike" cap="none" dirty="0" err="1">
                          <a:solidFill>
                            <a:srgbClr val="164092"/>
                          </a:solidFill>
                          <a:effectLst/>
                          <a:latin typeface="+mn-lt"/>
                          <a:ea typeface="+mn-ea"/>
                          <a:cs typeface="+mn-cs"/>
                          <a:sym typeface="Arial"/>
                        </a:rPr>
                        <a:t>IMP</a:t>
                      </a:r>
                      <a:r>
                        <a:rPr lang="fr-FR" sz="2000" b="0" i="0" u="none" strike="noStrike" cap="none" dirty="0">
                          <a:solidFill>
                            <a:srgbClr val="164092"/>
                          </a:solidFill>
                          <a:effectLst/>
                          <a:latin typeface="+mn-lt"/>
                          <a:ea typeface="+mn-ea"/>
                          <a:cs typeface="+mn-cs"/>
                          <a:sym typeface="Arial"/>
                        </a:rPr>
                        <a:t> ou 2 </a:t>
                      </a:r>
                      <a:r>
                        <a:rPr lang="fr-FR" sz="2000" b="0" i="0" u="none" strike="noStrike" cap="none" dirty="0" err="1">
                          <a:solidFill>
                            <a:srgbClr val="164092"/>
                          </a:solidFill>
                          <a:effectLst/>
                          <a:latin typeface="+mn-lt"/>
                          <a:ea typeface="+mn-ea"/>
                          <a:cs typeface="+mn-cs"/>
                          <a:sym typeface="Arial"/>
                        </a:rPr>
                        <a:t>IMP</a:t>
                      </a:r>
                      <a:endParaRPr lang="fr-FR" sz="2000" b="0" i="0" u="none" strike="noStrike" cap="none" dirty="0">
                        <a:solidFill>
                          <a:srgbClr val="164092"/>
                        </a:solidFill>
                        <a:effectLst/>
                        <a:latin typeface="+mn-lt"/>
                        <a:ea typeface="+mn-ea"/>
                        <a:cs typeface="+mn-cs"/>
                        <a:sym typeface="Arial"/>
                      </a:endParaRPr>
                    </a:p>
                    <a:p>
                      <a:pPr marL="0" indent="0" algn="l">
                        <a:buFont typeface="Wingdings" panose="05000000000000000000" pitchFamily="2" charset="2"/>
                        <a:buNone/>
                      </a:pPr>
                      <a:endParaRPr lang="fr-FR" b="1" dirty="0">
                        <a:solidFill>
                          <a:srgbClr val="002060"/>
                        </a:solidFill>
                      </a:endParaRPr>
                    </a:p>
                  </a:txBody>
                  <a:tcPr>
                    <a:noFill/>
                  </a:tcPr>
                </a:tc>
                <a:extLst>
                  <a:ext uri="{0D108BD9-81ED-4DB2-BD59-A6C34878D82A}">
                    <a16:rowId xmlns:a16="http://schemas.microsoft.com/office/drawing/2014/main" val="1912194100"/>
                  </a:ext>
                </a:extLst>
              </a:tr>
            </a:tbl>
          </a:graphicData>
        </a:graphic>
      </p:graphicFrame>
    </p:spTree>
    <p:extLst>
      <p:ext uri="{BB962C8B-B14F-4D97-AF65-F5344CB8AC3E}">
        <p14:creationId xmlns:p14="http://schemas.microsoft.com/office/powerpoint/2010/main" val="2875033766"/>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19A4F-53BC-1F47-E612-460A9A524FF5}"/>
              </a:ext>
            </a:extLst>
          </p:cNvPr>
          <p:cNvSpPr>
            <a:spLocks noGrp="1"/>
          </p:cNvSpPr>
          <p:nvPr>
            <p:ph type="title"/>
          </p:nvPr>
        </p:nvSpPr>
        <p:spPr>
          <a:xfrm>
            <a:off x="0" y="-1"/>
            <a:ext cx="12192000" cy="1376979"/>
          </a:xfrm>
        </p:spPr>
        <p:txBody>
          <a:bodyPr>
            <a:normAutofit/>
          </a:bodyPr>
          <a:lstStyle/>
          <a:p>
            <a:r>
              <a:rPr lang="fr-FR" sz="2400" kern="1200" dirty="0">
                <a:solidFill>
                  <a:srgbClr val="FF6600"/>
                </a:solidFill>
                <a:latin typeface="+mn-lt"/>
                <a:ea typeface="+mn-ea"/>
                <a:cs typeface="+mn-cs"/>
              </a:rPr>
              <a:t>Mesure 05 </a:t>
            </a:r>
            <a:br>
              <a:rPr lang="fr-FR" sz="2400" kern="1200" dirty="0">
                <a:solidFill>
                  <a:srgbClr val="002060"/>
                </a:solidFill>
                <a:latin typeface="+mn-lt"/>
                <a:ea typeface="+mn-ea"/>
                <a:cs typeface="+mn-cs"/>
              </a:rPr>
            </a:br>
            <a:r>
              <a:rPr lang="fr-FR" sz="2400" kern="1200" dirty="0">
                <a:solidFill>
                  <a:srgbClr val="FF6600"/>
                </a:solidFill>
                <a:latin typeface="+mn-lt"/>
                <a:ea typeface="+mn-ea"/>
                <a:cs typeface="+mn-cs"/>
              </a:rPr>
              <a:t>2 dispositifs anti-décrochage</a:t>
            </a:r>
            <a:endParaRPr lang="fr-FR" sz="2400" dirty="0">
              <a:solidFill>
                <a:srgbClr val="FF6600"/>
              </a:solidFill>
            </a:endParaRPr>
          </a:p>
        </p:txBody>
      </p:sp>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graphicFrame>
        <p:nvGraphicFramePr>
          <p:cNvPr id="6" name="Tableau 5">
            <a:extLst>
              <a:ext uri="{FF2B5EF4-FFF2-40B4-BE49-F238E27FC236}">
                <a16:creationId xmlns:a16="http://schemas.microsoft.com/office/drawing/2014/main" id="{34415B82-902F-6E65-A36E-779DCD35E437}"/>
              </a:ext>
            </a:extLst>
          </p:cNvPr>
          <p:cNvGraphicFramePr>
            <a:graphicFrameLocks noGrp="1"/>
          </p:cNvGraphicFramePr>
          <p:nvPr>
            <p:extLst>
              <p:ext uri="{D42A27DB-BD31-4B8C-83A1-F6EECF244321}">
                <p14:modId xmlns:p14="http://schemas.microsoft.com/office/powerpoint/2010/main" val="2732531189"/>
              </p:ext>
            </p:extLst>
          </p:nvPr>
        </p:nvGraphicFramePr>
        <p:xfrm>
          <a:off x="759947" y="1635162"/>
          <a:ext cx="10745132" cy="5028484"/>
        </p:xfrm>
        <a:graphic>
          <a:graphicData uri="http://schemas.openxmlformats.org/drawingml/2006/table">
            <a:tbl>
              <a:tblPr firstRow="1" bandRow="1">
                <a:tableStyleId>{D27102A9-8310-4765-A935-A1911B00CA55}</a:tableStyleId>
              </a:tblPr>
              <a:tblGrid>
                <a:gridCol w="5451455">
                  <a:extLst>
                    <a:ext uri="{9D8B030D-6E8A-4147-A177-3AD203B41FA5}">
                      <a16:colId xmlns:a16="http://schemas.microsoft.com/office/drawing/2014/main" val="678244921"/>
                    </a:ext>
                  </a:extLst>
                </a:gridCol>
                <a:gridCol w="5293677">
                  <a:extLst>
                    <a:ext uri="{9D8B030D-6E8A-4147-A177-3AD203B41FA5}">
                      <a16:colId xmlns:a16="http://schemas.microsoft.com/office/drawing/2014/main" val="225674980"/>
                    </a:ext>
                  </a:extLst>
                </a:gridCol>
              </a:tblGrid>
              <a:tr h="516682">
                <a:tc gridSpan="2">
                  <a:txBody>
                    <a:bodyPr/>
                    <a:lstStyle/>
                    <a:p>
                      <a:pPr algn="ctr"/>
                      <a:r>
                        <a:rPr lang="fr-FR" sz="2400" b="1" i="0" u="none" strike="noStrike" cap="none" dirty="0">
                          <a:solidFill>
                            <a:srgbClr val="002060"/>
                          </a:solidFill>
                          <a:latin typeface="+mn-lt"/>
                          <a:ea typeface="+mn-ea"/>
                          <a:cs typeface="+mn-cs"/>
                          <a:sym typeface="Arial"/>
                        </a:rPr>
                        <a:t>UN STATUT SCOLAIRE GALVAUDÉ</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400" dirty="0">
                          <a:solidFill>
                            <a:srgbClr val="00206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rgbClr val="002060"/>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493039"/>
                  </a:ext>
                </a:extLst>
              </a:tr>
              <a:tr h="516682">
                <a:tc>
                  <a:txBody>
                    <a:bodyPr/>
                    <a:lstStyle/>
                    <a:p>
                      <a:pPr algn="ctr"/>
                      <a:r>
                        <a:rPr lang="fr" sz="1800" dirty="0">
                          <a:solidFill>
                            <a:srgbClr val="002060"/>
                          </a:solidFill>
                          <a:hlinkClick r:id="rId4"/>
                        </a:rPr>
                        <a:t>TOUS DROITS OUVERTS</a:t>
                      </a:r>
                      <a:endParaRPr lang="fr-FR"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867" b="1" i="0" u="none" strike="noStrike" cap="none" dirty="0">
                          <a:solidFill>
                            <a:schemeClr val="tx1"/>
                          </a:solidFill>
                          <a:effectLst/>
                          <a:latin typeface="+mn-lt"/>
                          <a:ea typeface="+mn-ea"/>
                          <a:cs typeface="+mn-cs"/>
                          <a:sym typeface="Arial"/>
                        </a:rPr>
                        <a:t> </a:t>
                      </a:r>
                      <a:r>
                        <a:rPr lang="fr-FR" dirty="0">
                          <a:solidFill>
                            <a:srgbClr val="002060"/>
                          </a:solidFill>
                          <a:hlinkClick r:id="rId5"/>
                        </a:rPr>
                        <a:t>AMBITION EMPLOI</a:t>
                      </a:r>
                      <a:endParaRPr lang="fr-FR"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0640"/>
                  </a:ext>
                </a:extLst>
              </a:tr>
              <a:tr h="1704084">
                <a:tc>
                  <a:txBody>
                    <a:bodyPr/>
                    <a:lstStyle/>
                    <a:p>
                      <a:r>
                        <a:rPr lang="fr-FR" dirty="0">
                          <a:solidFill>
                            <a:srgbClr val="002060"/>
                          </a:solidFill>
                        </a:rPr>
                        <a:t>La seule innovation est </a:t>
                      </a:r>
                      <a:r>
                        <a:rPr lang="fr-FR" b="1" dirty="0">
                          <a:solidFill>
                            <a:srgbClr val="002060"/>
                          </a:solidFill>
                        </a:rPr>
                        <a:t>le</a:t>
                      </a:r>
                      <a:r>
                        <a:rPr lang="fr-FR" dirty="0">
                          <a:solidFill>
                            <a:srgbClr val="002060"/>
                          </a:solidFill>
                        </a:rPr>
                        <a:t> </a:t>
                      </a:r>
                      <a:r>
                        <a:rPr lang="fr-FR" b="1" dirty="0">
                          <a:solidFill>
                            <a:srgbClr val="002060"/>
                          </a:solidFill>
                        </a:rPr>
                        <a:t>maintien pendant 4 mois du statut scolaire et la possibilité d’un retour en classe pendant ce délai à tout moment </a:t>
                      </a:r>
                      <a:r>
                        <a:rPr lang="fr-FR" dirty="0">
                          <a:solidFill>
                            <a:srgbClr val="002060"/>
                          </a:solidFil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867" b="0" i="0" u="none" strike="noStrike" cap="none" dirty="0">
                        <a:solidFill>
                          <a:srgbClr val="002060"/>
                        </a:solidFill>
                        <a:latin typeface="+mn-lt"/>
                        <a:ea typeface="+mn-ea"/>
                        <a:cs typeface="+mn-cs"/>
                        <a:sym typeface="Arial"/>
                      </a:endParaRPr>
                    </a:p>
                    <a:p>
                      <a:endParaRPr lang="fr-FR" dirty="0">
                        <a:solidFill>
                          <a:srgbClr val="002060"/>
                        </a:solidFill>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67" b="0" i="0" u="none" strike="noStrike" cap="none" dirty="0">
                          <a:solidFill>
                            <a:srgbClr val="002060"/>
                          </a:solidFill>
                          <a:latin typeface="+mn-lt"/>
                          <a:ea typeface="+mn-ea"/>
                          <a:cs typeface="+mn-cs"/>
                          <a:sym typeface="Arial"/>
                        </a:rPr>
                        <a:t>Les élèves volontaires ayant achevé leur cycle de formation lors de la dernière session menant au baccalauréat professionnel…, diplômés ou non.</a:t>
                      </a:r>
                    </a:p>
                    <a:p>
                      <a:endParaRPr lang="fr-FR" sz="1867" b="0" i="0" u="none" strike="noStrike" cap="none" dirty="0">
                        <a:solidFill>
                          <a:srgbClr val="002060"/>
                        </a:solidFill>
                        <a:latin typeface="+mn-lt"/>
                        <a:ea typeface="+mn-ea"/>
                        <a:cs typeface="+mn-cs"/>
                        <a:sym typeface="Arial"/>
                      </a:endParaRPr>
                    </a:p>
                    <a:p>
                      <a:pPr algn="ctr"/>
                      <a:r>
                        <a:rPr lang="fr-FR" sz="1867" b="1" i="0" u="none" strike="noStrike" cap="none" dirty="0">
                          <a:solidFill>
                            <a:srgbClr val="002060"/>
                          </a:solidFill>
                          <a:latin typeface="+mn-lt"/>
                          <a:ea typeface="+mn-ea"/>
                          <a:cs typeface="+mn-cs"/>
                          <a:sym typeface="Arial"/>
                        </a:rPr>
                        <a:t>4 mois, de septembre à décembre</a:t>
                      </a:r>
                      <a:r>
                        <a:rPr lang="fr-FR" sz="1867" b="0" i="0" u="none" strike="noStrike" cap="none" dirty="0">
                          <a:solidFill>
                            <a:srgbClr val="002060"/>
                          </a:solidFill>
                          <a:latin typeface="+mn-lt"/>
                          <a:ea typeface="+mn-ea"/>
                          <a:cs typeface="+mn-cs"/>
                          <a:sym typeface="Arial"/>
                        </a:rPr>
                        <a:t>, sous statut scolaire, </a:t>
                      </a:r>
                      <a:r>
                        <a:rPr lang="fr-FR" sz="1867" b="1" i="0" u="none" strike="noStrike" cap="none" dirty="0">
                          <a:solidFill>
                            <a:srgbClr val="002060"/>
                          </a:solidFill>
                          <a:latin typeface="+mj-lt"/>
                          <a:ea typeface="+mn-ea"/>
                          <a:cs typeface="+mn-cs"/>
                          <a:sym typeface="Arial"/>
                        </a:rPr>
                        <a:t>sans contenu ni volume horaire minima.</a:t>
                      </a:r>
                    </a:p>
                    <a:p>
                      <a:endParaRPr lang="fr-FR" sz="1867" b="1" i="0" u="none" strike="noStrike" cap="none" dirty="0">
                        <a:solidFill>
                          <a:srgbClr val="002060"/>
                        </a:solidFill>
                        <a:latin typeface="+mj-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867" b="0" i="0" u="none" strike="noStrike" cap="none" dirty="0">
                          <a:solidFill>
                            <a:srgbClr val="002060"/>
                          </a:solidFill>
                          <a:latin typeface="+mn-lt"/>
                          <a:ea typeface="+mn-ea"/>
                          <a:cs typeface="+mn-cs"/>
                          <a:sym typeface="Arial"/>
                        </a:rPr>
                        <a:t>Le </a:t>
                      </a:r>
                      <a:r>
                        <a:rPr lang="fr-FR" sz="1867" b="0" i="0" u="none" strike="noStrike" cap="none" dirty="0" err="1">
                          <a:solidFill>
                            <a:srgbClr val="002060"/>
                          </a:solidFill>
                          <a:latin typeface="+mn-lt"/>
                          <a:ea typeface="+mn-ea"/>
                          <a:cs typeface="+mn-cs"/>
                          <a:sym typeface="Arial"/>
                        </a:rPr>
                        <a:t>Snalc</a:t>
                      </a:r>
                      <a:r>
                        <a:rPr lang="fr-FR" sz="1867" b="0" i="0" u="none" strike="noStrike" cap="none" dirty="0">
                          <a:solidFill>
                            <a:srgbClr val="002060"/>
                          </a:solidFill>
                          <a:latin typeface="+mn-lt"/>
                          <a:ea typeface="+mn-ea"/>
                          <a:cs typeface="+mn-cs"/>
                          <a:sym typeface="Arial"/>
                        </a:rPr>
                        <a:t> vous  conseille de diriger vos anciens élèves vers le </a:t>
                      </a:r>
                      <a:r>
                        <a:rPr lang="fr-FR" sz="1867" b="0" i="0" u="none" strike="noStrike" cap="none" dirty="0">
                          <a:solidFill>
                            <a:srgbClr val="002060"/>
                          </a:solidFill>
                          <a:latin typeface="+mn-lt"/>
                          <a:ea typeface="+mn-ea"/>
                          <a:cs typeface="+mn-cs"/>
                          <a:sym typeface="Arial"/>
                          <a:hlinkClick r:id="rId6"/>
                        </a:rPr>
                        <a:t>Contrat Engagement Jeunes </a:t>
                      </a:r>
                      <a:endParaRPr lang="fr-FR" sz="1867" b="0" i="0" u="none" strike="noStrike" cap="none" dirty="0">
                        <a:solidFill>
                          <a:srgbClr val="002060"/>
                        </a:solidFill>
                        <a:latin typeface="+mn-lt"/>
                        <a:ea typeface="+mn-ea"/>
                        <a:cs typeface="+mn-cs"/>
                        <a:sym typeface="Arial"/>
                      </a:endParaRPr>
                    </a:p>
                    <a:p>
                      <a:r>
                        <a:rPr lang="fr-FR" sz="1867" b="0" i="0" u="none" strike="noStrike" cap="none" dirty="0">
                          <a:solidFill>
                            <a:srgbClr val="002060"/>
                          </a:solidFill>
                          <a:latin typeface="+mj-lt"/>
                          <a:ea typeface="+mn-ea"/>
                          <a:cs typeface="+mn-cs"/>
                          <a:sym typeface="Arial"/>
                          <a:hlinkClick r:id="rId7"/>
                        </a:rPr>
                        <a:t>Bourse nationale du 2</a:t>
                      </a:r>
                      <a:r>
                        <a:rPr lang="fr-FR" sz="1867" b="0" i="0" u="none" strike="noStrike" cap="none" baseline="30000" dirty="0">
                          <a:solidFill>
                            <a:srgbClr val="002060"/>
                          </a:solidFill>
                          <a:latin typeface="+mj-lt"/>
                          <a:ea typeface="+mn-ea"/>
                          <a:cs typeface="+mn-cs"/>
                          <a:sym typeface="Arial"/>
                          <a:hlinkClick r:id="rId7"/>
                        </a:rPr>
                        <a:t>nd</a:t>
                      </a:r>
                      <a:r>
                        <a:rPr lang="fr-FR" sz="1867" b="0" i="0" u="none" strike="noStrike" cap="none" dirty="0">
                          <a:solidFill>
                            <a:srgbClr val="002060"/>
                          </a:solidFill>
                          <a:latin typeface="+mj-lt"/>
                          <a:ea typeface="+mn-ea"/>
                          <a:cs typeface="+mn-cs"/>
                          <a:sym typeface="Arial"/>
                          <a:hlinkClick r:id="rId7"/>
                        </a:rPr>
                        <a:t> degré</a:t>
                      </a:r>
                      <a:r>
                        <a:rPr lang="fr-FR" sz="1867" b="0" i="0" u="none" strike="noStrike" cap="none" dirty="0">
                          <a:solidFill>
                            <a:srgbClr val="002060"/>
                          </a:solidFill>
                          <a:latin typeface="+mj-lt"/>
                          <a:ea typeface="+mn-ea"/>
                          <a:cs typeface="+mn-cs"/>
                          <a:sym typeface="Arial"/>
                        </a:rPr>
                        <a:t> </a:t>
                      </a:r>
                    </a:p>
                  </a:txBody>
                  <a:tcPr marL="137160" marR="137160" marT="137160" marB="13716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635653"/>
                  </a:ext>
                </a:extLst>
              </a:tr>
            </a:tbl>
          </a:graphicData>
        </a:graphic>
      </p:graphicFrame>
    </p:spTree>
    <p:extLst>
      <p:ext uri="{BB962C8B-B14F-4D97-AF65-F5344CB8AC3E}">
        <p14:creationId xmlns:p14="http://schemas.microsoft.com/office/powerpoint/2010/main" val="1086187992"/>
      </p:ext>
    </p:extLst>
  </p:cSld>
  <p:clrMapOvr>
    <a:overrideClrMapping bg1="lt1" tx1="dk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19A4F-53BC-1F47-E612-460A9A524FF5}"/>
              </a:ext>
            </a:extLst>
          </p:cNvPr>
          <p:cNvSpPr>
            <a:spLocks noGrp="1"/>
          </p:cNvSpPr>
          <p:nvPr>
            <p:ph type="title"/>
          </p:nvPr>
        </p:nvSpPr>
        <p:spPr>
          <a:xfrm>
            <a:off x="0" y="0"/>
            <a:ext cx="12192000" cy="879400"/>
          </a:xfrm>
        </p:spPr>
        <p:txBody>
          <a:bodyPr>
            <a:normAutofit fontScale="90000"/>
          </a:bodyPr>
          <a:lstStyle/>
          <a:p>
            <a:pPr>
              <a:tabLst>
                <a:tab pos="4305300" algn="l"/>
              </a:tabLst>
            </a:pPr>
            <a:br>
              <a:rPr kumimoji="0" lang="fr-FR" sz="4400" b="0" i="0" u="none" strike="noStrike" kern="1200" cap="none" spc="0" normalizeH="0" baseline="0" noProof="0" dirty="0">
                <a:ln>
                  <a:noFill/>
                </a:ln>
                <a:solidFill>
                  <a:srgbClr val="002060"/>
                </a:solidFill>
                <a:effectLst/>
                <a:uLnTx/>
                <a:uFillTx/>
                <a:latin typeface="+mn-lt"/>
                <a:ea typeface="+mn-ea"/>
                <a:cs typeface="+mn-cs"/>
              </a:rPr>
            </a:br>
            <a:endParaRPr lang="fr-FR" sz="3100" dirty="0">
              <a:solidFill>
                <a:srgbClr val="FF6600"/>
              </a:solidFill>
            </a:endParaRPr>
          </a:p>
        </p:txBody>
      </p:sp>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4">
            <a:alphaModFix/>
          </a:blip>
          <a:stretch>
            <a:fillRect/>
          </a:stretch>
        </p:blipFill>
        <p:spPr>
          <a:xfrm>
            <a:off x="148402" y="0"/>
            <a:ext cx="1896300" cy="879400"/>
          </a:xfrm>
          <a:prstGeom prst="rect">
            <a:avLst/>
          </a:prstGeom>
          <a:noFill/>
          <a:ln>
            <a:noFill/>
          </a:ln>
        </p:spPr>
      </p:pic>
      <p:sp>
        <p:nvSpPr>
          <p:cNvPr id="4" name="ZoneTexte 3">
            <a:extLst>
              <a:ext uri="{FF2B5EF4-FFF2-40B4-BE49-F238E27FC236}">
                <a16:creationId xmlns:a16="http://schemas.microsoft.com/office/drawing/2014/main" id="{66CBF4DE-8076-EACA-501D-BF09A22D1468}"/>
              </a:ext>
            </a:extLst>
          </p:cNvPr>
          <p:cNvSpPr txBox="1"/>
          <p:nvPr/>
        </p:nvSpPr>
        <p:spPr>
          <a:xfrm>
            <a:off x="-12194" y="1064434"/>
            <a:ext cx="12191999" cy="2739211"/>
          </a:xfrm>
          <a:prstGeom prst="rect">
            <a:avLst/>
          </a:prstGeom>
          <a:noFill/>
        </p:spPr>
        <p:txBody>
          <a:bodyPr wrap="square" rtlCol="0">
            <a:spAutoFit/>
          </a:bodyPr>
          <a:lstStyle/>
          <a:p>
            <a:pPr>
              <a:spcAft>
                <a:spcPts val="1800"/>
              </a:spcAft>
            </a:pPr>
            <a:endParaRPr kumimoji="0" lang="fr-FR" sz="2000" b="0" i="0" u="none" strike="noStrike" kern="1200" cap="none" spc="0" normalizeH="0" baseline="0" noProof="0" dirty="0">
              <a:ln>
                <a:noFill/>
              </a:ln>
              <a:solidFill>
                <a:srgbClr val="002060"/>
              </a:solidFill>
              <a:effectLst/>
              <a:uLnTx/>
              <a:uFillTx/>
              <a:latin typeface="+mn-lt"/>
              <a:ea typeface="+mn-ea"/>
              <a:cs typeface="+mn-cs"/>
            </a:endParaRPr>
          </a:p>
          <a:p>
            <a:pPr rtl="0">
              <a:spcBef>
                <a:spcPts val="0"/>
              </a:spcBef>
              <a:spcAft>
                <a:spcPts val="1800"/>
              </a:spcAft>
            </a:pPr>
            <a:r>
              <a:rPr lang="fr-FR" sz="2000" b="0" i="0" u="none" strike="noStrike" dirty="0">
                <a:solidFill>
                  <a:srgbClr val="002060"/>
                </a:solidFill>
                <a:effectLst/>
                <a:latin typeface="+mn-lt"/>
              </a:rPr>
              <a:t> </a:t>
            </a:r>
            <a:endParaRPr lang="fr-FR" sz="2000" b="0" dirty="0">
              <a:solidFill>
                <a:srgbClr val="002060"/>
              </a:solidFill>
              <a:effectLst/>
              <a:latin typeface="+mn-lt"/>
            </a:endParaRPr>
          </a:p>
          <a:p>
            <a:pPr>
              <a:spcAft>
                <a:spcPts val="1200"/>
              </a:spcAft>
            </a:pPr>
            <a:br>
              <a:rPr lang="fr-FR" sz="1800" dirty="0">
                <a:latin typeface="+mn-lt"/>
              </a:rPr>
            </a:br>
            <a:endParaRPr lang="fr-FR" sz="1800" dirty="0">
              <a:latin typeface="+mn-lt"/>
            </a:endParaRPr>
          </a:p>
          <a:p>
            <a:endParaRPr lang="fr-FR" dirty="0"/>
          </a:p>
          <a:p>
            <a:endParaRPr lang="fr-FR" dirty="0"/>
          </a:p>
          <a:p>
            <a:endParaRPr lang="fr-FR" dirty="0"/>
          </a:p>
          <a:p>
            <a:endParaRPr lang="fr-FR" dirty="0"/>
          </a:p>
        </p:txBody>
      </p:sp>
      <p:graphicFrame>
        <p:nvGraphicFramePr>
          <p:cNvPr id="6" name="Tableau 5">
            <a:extLst>
              <a:ext uri="{FF2B5EF4-FFF2-40B4-BE49-F238E27FC236}">
                <a16:creationId xmlns:a16="http://schemas.microsoft.com/office/drawing/2014/main" id="{B92934F1-A58A-6306-D300-EC4C672F3BE5}"/>
              </a:ext>
            </a:extLst>
          </p:cNvPr>
          <p:cNvGraphicFramePr>
            <a:graphicFrameLocks noGrp="1"/>
          </p:cNvGraphicFramePr>
          <p:nvPr/>
        </p:nvGraphicFramePr>
        <p:xfrm>
          <a:off x="2044702" y="1218429"/>
          <a:ext cx="8128000" cy="375984"/>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4228328287"/>
                    </a:ext>
                  </a:extLst>
                </a:gridCol>
                <a:gridCol w="4064000">
                  <a:extLst>
                    <a:ext uri="{9D8B030D-6E8A-4147-A177-3AD203B41FA5}">
                      <a16:colId xmlns:a16="http://schemas.microsoft.com/office/drawing/2014/main" val="3907498242"/>
                    </a:ext>
                  </a:extLst>
                </a:gridCol>
              </a:tblGrid>
              <a:tr h="370840">
                <a:tc>
                  <a:txBody>
                    <a:bodyPr/>
                    <a:lstStyle/>
                    <a:p>
                      <a:endParaRPr lang="fr-FR"/>
                    </a:p>
                  </a:txBody>
                  <a:tcPr>
                    <a:noFill/>
                  </a:tcPr>
                </a:tc>
                <a:tc>
                  <a:txBody>
                    <a:bodyPr/>
                    <a:lstStyle/>
                    <a:p>
                      <a:endParaRPr lang="fr-FR" dirty="0"/>
                    </a:p>
                  </a:txBody>
                  <a:tcPr>
                    <a:noFill/>
                  </a:tcPr>
                </a:tc>
                <a:extLst>
                  <a:ext uri="{0D108BD9-81ED-4DB2-BD59-A6C34878D82A}">
                    <a16:rowId xmlns:a16="http://schemas.microsoft.com/office/drawing/2014/main" val="3460721309"/>
                  </a:ext>
                </a:extLst>
              </a:tr>
            </a:tbl>
          </a:graphicData>
        </a:graphic>
      </p:graphicFrame>
      <p:graphicFrame>
        <p:nvGraphicFramePr>
          <p:cNvPr id="7" name="Tableau 6">
            <a:extLst>
              <a:ext uri="{FF2B5EF4-FFF2-40B4-BE49-F238E27FC236}">
                <a16:creationId xmlns:a16="http://schemas.microsoft.com/office/drawing/2014/main" id="{C275FB7C-E8C7-14F1-9386-B3F560ED7B7E}"/>
              </a:ext>
            </a:extLst>
          </p:cNvPr>
          <p:cNvGraphicFramePr>
            <a:graphicFrameLocks noGrp="1"/>
          </p:cNvGraphicFramePr>
          <p:nvPr>
            <p:extLst>
              <p:ext uri="{D42A27DB-BD31-4B8C-83A1-F6EECF244321}">
                <p14:modId xmlns:p14="http://schemas.microsoft.com/office/powerpoint/2010/main" val="1036086286"/>
              </p:ext>
            </p:extLst>
          </p:nvPr>
        </p:nvGraphicFramePr>
        <p:xfrm>
          <a:off x="42610" y="767946"/>
          <a:ext cx="12179806" cy="5760720"/>
        </p:xfrm>
        <a:graphic>
          <a:graphicData uri="http://schemas.openxmlformats.org/drawingml/2006/table">
            <a:tbl>
              <a:tblPr firstRow="1" bandRow="1">
                <a:tableStyleId>{5C22544A-7EE6-4342-B048-85BDC9FD1C3A}</a:tableStyleId>
              </a:tblPr>
              <a:tblGrid>
                <a:gridCol w="6083711">
                  <a:extLst>
                    <a:ext uri="{9D8B030D-6E8A-4147-A177-3AD203B41FA5}">
                      <a16:colId xmlns:a16="http://schemas.microsoft.com/office/drawing/2014/main" val="2015855896"/>
                    </a:ext>
                  </a:extLst>
                </a:gridCol>
                <a:gridCol w="6096095">
                  <a:extLst>
                    <a:ext uri="{9D8B030D-6E8A-4147-A177-3AD203B41FA5}">
                      <a16:colId xmlns:a16="http://schemas.microsoft.com/office/drawing/2014/main" val="1332918032"/>
                    </a:ext>
                  </a:extLst>
                </a:gridCol>
              </a:tblGrid>
              <a:tr h="0">
                <a:tc>
                  <a:txBody>
                    <a:bodyPr/>
                    <a:lstStyle/>
                    <a:p>
                      <a:pPr algn="ctr" rtl="0"/>
                      <a:r>
                        <a:rPr lang="fr-FR" sz="2400" b="0" i="0" u="none" strike="noStrike" kern="1200" cap="none" dirty="0">
                          <a:solidFill>
                            <a:srgbClr val="002060"/>
                          </a:solidFill>
                          <a:latin typeface="+mn-lt"/>
                          <a:ea typeface="+mn-ea"/>
                          <a:cs typeface="+mn-cs"/>
                          <a:sym typeface="Arial"/>
                        </a:rPr>
                        <a:t>Avenir Pro </a:t>
                      </a:r>
                    </a:p>
                    <a:p>
                      <a:pPr algn="ctr" rtl="0"/>
                      <a:r>
                        <a:rPr lang="fr-FR" sz="2400" b="0" i="0" u="none" strike="noStrike" kern="1200" cap="none" dirty="0">
                          <a:solidFill>
                            <a:srgbClr val="002060"/>
                          </a:solidFill>
                          <a:latin typeface="+mn-lt"/>
                          <a:ea typeface="+mn-ea"/>
                          <a:cs typeface="+mn-cs"/>
                          <a:sym typeface="Arial"/>
                        </a:rPr>
                        <a:t>Conseiller France Travail</a:t>
                      </a: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r>
                        <a:rPr lang="fr-FR" sz="2400" b="0" i="0" u="none" strike="noStrike" kern="1200" cap="none" dirty="0">
                          <a:solidFill>
                            <a:srgbClr val="002060"/>
                          </a:solidFill>
                          <a:latin typeface="+mn-lt"/>
                          <a:ea typeface="+mn-ea"/>
                          <a:cs typeface="+mn-cs"/>
                          <a:sym typeface="Arial"/>
                        </a:rPr>
                        <a:t>Visite Macron</a:t>
                      </a:r>
                    </a:p>
                    <a:p>
                      <a:pPr marR="0" algn="ctr" rtl="0">
                        <a:lnSpc>
                          <a:spcPct val="100000"/>
                        </a:lnSpc>
                        <a:spcBef>
                          <a:spcPts val="0"/>
                        </a:spcBef>
                        <a:spcAft>
                          <a:spcPts val="0"/>
                        </a:spcAft>
                        <a:buClr>
                          <a:srgbClr val="000000"/>
                        </a:buClr>
                        <a:buFont typeface="Arial"/>
                      </a:pPr>
                      <a:r>
                        <a:rPr lang="fr-FR" sz="2400" b="0" i="0" u="none" strike="noStrike" kern="1200" cap="none" dirty="0">
                          <a:solidFill>
                            <a:srgbClr val="002060"/>
                          </a:solidFill>
                          <a:latin typeface="+mn-lt"/>
                          <a:ea typeface="+mn-ea"/>
                          <a:cs typeface="+mn-cs"/>
                          <a:sym typeface="Arial"/>
                        </a:rPr>
                        <a:t>01/09/2023</a:t>
                      </a: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r>
                        <a:rPr lang="fr-FR" sz="2400" b="0" i="0" u="none" strike="noStrike" kern="1200" cap="none" dirty="0" err="1">
                          <a:solidFill>
                            <a:srgbClr val="002060"/>
                          </a:solidFill>
                          <a:latin typeface="+mn-lt"/>
                          <a:ea typeface="+mn-ea"/>
                          <a:cs typeface="+mn-cs"/>
                          <a:sym typeface="Arial"/>
                          <a:hlinkClick r:id="rId5"/>
                        </a:rPr>
                        <a:t>LP</a:t>
                      </a:r>
                      <a:r>
                        <a:rPr lang="fr-FR" sz="2400" b="0" i="0" u="none" strike="noStrike" kern="1200" cap="none" dirty="0">
                          <a:solidFill>
                            <a:srgbClr val="002060"/>
                          </a:solidFill>
                          <a:latin typeface="+mn-lt"/>
                          <a:ea typeface="+mn-ea"/>
                          <a:cs typeface="+mn-cs"/>
                          <a:sym typeface="Arial"/>
                          <a:hlinkClick r:id="rId5"/>
                        </a:rPr>
                        <a:t> </a:t>
                      </a:r>
                      <a:r>
                        <a:rPr lang="fr-FR" sz="2400" b="0" i="0" u="none" strike="noStrike" kern="1200" cap="none" dirty="0" err="1">
                          <a:solidFill>
                            <a:srgbClr val="002060"/>
                          </a:solidFill>
                          <a:latin typeface="+mn-lt"/>
                          <a:ea typeface="+mn-ea"/>
                          <a:cs typeface="+mn-cs"/>
                          <a:sym typeface="Arial"/>
                          <a:hlinkClick r:id="rId5"/>
                        </a:rPr>
                        <a:t>Argensol</a:t>
                      </a:r>
                      <a:r>
                        <a:rPr lang="fr-FR" sz="2400" b="0" i="0" u="none" strike="noStrike" kern="1200" cap="none" dirty="0">
                          <a:solidFill>
                            <a:srgbClr val="002060"/>
                          </a:solidFill>
                          <a:latin typeface="+mn-lt"/>
                          <a:ea typeface="+mn-ea"/>
                          <a:cs typeface="+mn-cs"/>
                          <a:sym typeface="Arial"/>
                          <a:hlinkClick r:id="rId5"/>
                        </a:rPr>
                        <a:t> d’Orange 01/09/2023</a:t>
                      </a: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r>
                        <a:rPr lang="fr-FR" sz="2400" b="0" i="0" u="none" strike="noStrike" kern="1200" cap="none" dirty="0">
                          <a:solidFill>
                            <a:srgbClr val="002060"/>
                          </a:solidFill>
                          <a:latin typeface="+mn-lt"/>
                          <a:ea typeface="+mn-ea"/>
                          <a:cs typeface="+mn-cs"/>
                          <a:sym typeface="Arial"/>
                        </a:rPr>
                        <a:t> Quel scoop ! Sans lui les </a:t>
                      </a:r>
                      <a:r>
                        <a:rPr lang="fr-FR" sz="2400" b="0" i="0" u="none" strike="noStrike" kern="1200" cap="none" dirty="0" err="1">
                          <a:solidFill>
                            <a:srgbClr val="002060"/>
                          </a:solidFill>
                          <a:latin typeface="+mn-lt"/>
                          <a:ea typeface="+mn-ea"/>
                          <a:cs typeface="+mn-cs"/>
                          <a:sym typeface="Arial"/>
                        </a:rPr>
                        <a:t>PLP</a:t>
                      </a:r>
                      <a:r>
                        <a:rPr lang="fr-FR" sz="2400" b="0" i="0" u="none" strike="noStrike" kern="1200" cap="none" dirty="0">
                          <a:solidFill>
                            <a:srgbClr val="002060"/>
                          </a:solidFill>
                          <a:latin typeface="+mn-lt"/>
                          <a:ea typeface="+mn-ea"/>
                          <a:cs typeface="+mn-cs"/>
                          <a:sym typeface="Arial"/>
                        </a:rPr>
                        <a:t> n’y auraient pas pensé….. !!!</a:t>
                      </a: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p>
                      <a:pPr marR="0" algn="ctr" rtl="0">
                        <a:lnSpc>
                          <a:spcPct val="100000"/>
                        </a:lnSpc>
                        <a:spcBef>
                          <a:spcPts val="0"/>
                        </a:spcBef>
                        <a:spcAft>
                          <a:spcPts val="0"/>
                        </a:spcAft>
                        <a:buClr>
                          <a:srgbClr val="000000"/>
                        </a:buClr>
                        <a:buFont typeface="Arial"/>
                      </a:pPr>
                      <a:endParaRPr lang="fr-FR" sz="2400" b="0" i="0" u="none" strike="noStrike" kern="1200" cap="none" dirty="0">
                        <a:solidFill>
                          <a:srgbClr val="002060"/>
                        </a:solidFill>
                        <a:latin typeface="+mn-lt"/>
                        <a:ea typeface="+mn-ea"/>
                        <a:cs typeface="+mn-cs"/>
                        <a:sym typeface="Arial"/>
                      </a:endParaRP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ctr" rtl="0">
                        <a:lnSpc>
                          <a:spcPct val="100000"/>
                        </a:lnSpc>
                        <a:spcBef>
                          <a:spcPts val="0"/>
                        </a:spcBef>
                        <a:spcAft>
                          <a:spcPts val="0"/>
                        </a:spcAft>
                        <a:buClr>
                          <a:srgbClr val="000000"/>
                        </a:buClr>
                        <a:buFont typeface="Arial"/>
                      </a:pPr>
                      <a:r>
                        <a:rPr lang="fr-FR" sz="2400" b="0" i="0" u="none" strike="noStrike" kern="1200" cap="none" dirty="0">
                          <a:solidFill>
                            <a:srgbClr val="002060"/>
                          </a:solidFill>
                          <a:latin typeface="+mn-lt"/>
                          <a:ea typeface="+mn-ea"/>
                          <a:cs typeface="+mn-cs"/>
                          <a:sym typeface="Arial"/>
                        </a:rPr>
                        <a:t>Mentorat….</a:t>
                      </a:r>
                    </a:p>
                    <a:p>
                      <a:pPr algn="ctr"/>
                      <a:r>
                        <a:rPr lang="fr-FR" sz="2400" b="0" i="0" u="none" strike="noStrike" kern="1200" cap="none" dirty="0">
                          <a:solidFill>
                            <a:srgbClr val="002060"/>
                          </a:solidFill>
                          <a:latin typeface="+mn-lt"/>
                          <a:ea typeface="+mn-ea"/>
                          <a:cs typeface="+mn-cs"/>
                          <a:sym typeface="Arial"/>
                        </a:rPr>
                        <a:t> </a:t>
                      </a:r>
                    </a:p>
                    <a:p>
                      <a:pPr algn="ctr"/>
                      <a:r>
                        <a:rPr lang="fr-FR" sz="2400" b="0" i="0" u="none" strike="noStrike" kern="1200" cap="none" dirty="0">
                          <a:solidFill>
                            <a:srgbClr val="002060"/>
                          </a:solidFill>
                          <a:latin typeface="+mn-lt"/>
                          <a:ea typeface="+mn-ea"/>
                          <a:cs typeface="+mn-cs"/>
                          <a:sym typeface="Arial"/>
                          <a:hlinkClick r:id="rId6"/>
                        </a:rPr>
                        <a:t>Tous ces gens de bonne volonté….</a:t>
                      </a:r>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ctr"/>
                      <a:r>
                        <a:rPr lang="fr-FR" sz="2400" b="0" i="0" u="none" strike="noStrike" kern="1200" cap="none" dirty="0">
                          <a:solidFill>
                            <a:srgbClr val="002060"/>
                          </a:solidFill>
                          <a:latin typeface="+mn-lt"/>
                          <a:ea typeface="+mn-ea"/>
                          <a:cs typeface="+mn-cs"/>
                          <a:sym typeface="Arial"/>
                          <a:hlinkClick r:id="rId7"/>
                        </a:rPr>
                        <a:t>Trouve ta voie – l’</a:t>
                      </a:r>
                      <a:r>
                        <a:rPr lang="fr-FR" sz="2400" b="0" i="0" u="none" strike="noStrike" kern="1200" cap="none" dirty="0" err="1">
                          <a:solidFill>
                            <a:srgbClr val="002060"/>
                          </a:solidFill>
                          <a:latin typeface="+mn-lt"/>
                          <a:ea typeface="+mn-ea"/>
                          <a:cs typeface="+mn-cs"/>
                          <a:sym typeface="Arial"/>
                          <a:hlinkClick r:id="rId7"/>
                        </a:rPr>
                        <a:t>Essec</a:t>
                      </a:r>
                      <a:r>
                        <a:rPr lang="fr-FR" sz="2400" b="0" i="0" u="none" strike="noStrike" kern="1200" cap="none" dirty="0">
                          <a:solidFill>
                            <a:srgbClr val="002060"/>
                          </a:solidFill>
                          <a:latin typeface="+mn-lt"/>
                          <a:ea typeface="+mn-ea"/>
                          <a:cs typeface="+mn-cs"/>
                          <a:sym typeface="Arial"/>
                          <a:hlinkClick r:id="rId7"/>
                        </a:rPr>
                        <a:t> –</a:t>
                      </a:r>
                      <a:endParaRPr lang="fr-FR" sz="2400" b="0" i="0" u="none" strike="noStrike" kern="1200" cap="none" dirty="0">
                        <a:solidFill>
                          <a:srgbClr val="002060"/>
                        </a:solidFill>
                        <a:latin typeface="+mn-lt"/>
                        <a:ea typeface="+mn-ea"/>
                        <a:cs typeface="+mn-cs"/>
                        <a:sym typeface="Arial"/>
                      </a:endParaRPr>
                    </a:p>
                    <a:p>
                      <a:pPr algn="l"/>
                      <a:endParaRPr lang="fr-FR" sz="2400" b="0" i="0" u="none" strike="noStrike" kern="1200" cap="none" dirty="0">
                        <a:solidFill>
                          <a:srgbClr val="002060"/>
                        </a:solidFill>
                        <a:latin typeface="+mn-lt"/>
                        <a:ea typeface="+mn-ea"/>
                        <a:cs typeface="+mn-cs"/>
                        <a:sym typeface="Arial"/>
                      </a:endParaRPr>
                    </a:p>
                    <a:p>
                      <a:pPr algn="ctr"/>
                      <a:r>
                        <a:rPr lang="fr-FR" sz="2400" b="0" i="0" u="none" strike="noStrike" kern="1200" cap="none" dirty="0">
                          <a:solidFill>
                            <a:srgbClr val="002060"/>
                          </a:solidFill>
                          <a:latin typeface="+mn-lt"/>
                          <a:ea typeface="+mn-ea"/>
                          <a:cs typeface="+mn-cs"/>
                          <a:sym typeface="Arial"/>
                        </a:rPr>
                        <a:t>Je vous laisse juge de la pertinence….</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pct5">
                      <a:fgClr>
                        <a:schemeClr val="lt1"/>
                      </a:fgClr>
                      <a:bgClr>
                        <a:schemeClr val="bg1"/>
                      </a:bgClr>
                    </a:pattFill>
                  </a:tcPr>
                </a:tc>
                <a:extLst>
                  <a:ext uri="{0D108BD9-81ED-4DB2-BD59-A6C34878D82A}">
                    <a16:rowId xmlns:a16="http://schemas.microsoft.com/office/drawing/2014/main" val="1150340012"/>
                  </a:ext>
                </a:extLst>
              </a:tr>
            </a:tbl>
          </a:graphicData>
        </a:graphic>
      </p:graphicFrame>
      <p:sp>
        <p:nvSpPr>
          <p:cNvPr id="15" name="ZoneTexte 14">
            <a:extLst>
              <a:ext uri="{FF2B5EF4-FFF2-40B4-BE49-F238E27FC236}">
                <a16:creationId xmlns:a16="http://schemas.microsoft.com/office/drawing/2014/main" id="{8583F7C2-F6C8-6BF3-A256-86F83BF5AD23}"/>
              </a:ext>
            </a:extLst>
          </p:cNvPr>
          <p:cNvSpPr txBox="1"/>
          <p:nvPr/>
        </p:nvSpPr>
        <p:spPr>
          <a:xfrm>
            <a:off x="148403" y="107577"/>
            <a:ext cx="12000987" cy="461665"/>
          </a:xfrm>
          <a:prstGeom prst="rect">
            <a:avLst/>
          </a:prstGeom>
          <a:noFill/>
        </p:spPr>
        <p:txBody>
          <a:bodyPr wrap="square" rtlCol="0">
            <a:spAutoFit/>
          </a:bodyPr>
          <a:lstStyle/>
          <a:p>
            <a:pPr algn="ctr"/>
            <a:r>
              <a:rPr lang="fr-FR" sz="2400" kern="1200" dirty="0">
                <a:solidFill>
                  <a:srgbClr val="FF6600"/>
                </a:solidFill>
                <a:latin typeface="+mn-lt"/>
                <a:ea typeface="+mn-ea"/>
                <a:cs typeface="+mn-cs"/>
              </a:rPr>
              <a:t>Mesure 06 : Préparation insertion Pro -</a:t>
            </a:r>
            <a:endParaRPr lang="fr-FR" sz="2400" dirty="0"/>
          </a:p>
        </p:txBody>
      </p:sp>
      <p:pic>
        <p:nvPicPr>
          <p:cNvPr id="5" name="Image 4" descr="Une image contenant texte, capture d’écran, homme, Site web&#10;&#10;Description générée automatiquement">
            <a:extLst>
              <a:ext uri="{FF2B5EF4-FFF2-40B4-BE49-F238E27FC236}">
                <a16:creationId xmlns:a16="http://schemas.microsoft.com/office/drawing/2014/main" id="{65AC5364-EAAE-6042-2B6D-35D029FAADEA}"/>
              </a:ext>
            </a:extLst>
          </p:cNvPr>
          <p:cNvPicPr>
            <a:picLocks noChangeAspect="1"/>
          </p:cNvPicPr>
          <p:nvPr/>
        </p:nvPicPr>
        <p:blipFill rotWithShape="1">
          <a:blip r:embed="rId8"/>
          <a:srcRect l="28476" t="24641" r="29481" b="37487"/>
          <a:stretch/>
        </p:blipFill>
        <p:spPr bwMode="auto">
          <a:xfrm>
            <a:off x="1894885" y="1625815"/>
            <a:ext cx="2393315" cy="1362710"/>
          </a:xfrm>
          <a:prstGeom prst="rect">
            <a:avLst/>
          </a:prstGeom>
          <a:ln>
            <a:noFill/>
          </a:ln>
          <a:extLst>
            <a:ext uri="{53640926-AAD7-44D8-BBD7-CCE9431645EC}">
              <a14:shadowObscured xmlns:a14="http://schemas.microsoft.com/office/drawing/2010/main"/>
            </a:ext>
          </a:extLst>
        </p:spPr>
      </p:pic>
      <p:pic>
        <p:nvPicPr>
          <p:cNvPr id="9" name="Image 8" descr="Une image contenant texte, capture d’écran, Logiciel multimédia, logiciel&#10;&#10;Description générée automatiquement">
            <a:extLst>
              <a:ext uri="{FF2B5EF4-FFF2-40B4-BE49-F238E27FC236}">
                <a16:creationId xmlns:a16="http://schemas.microsoft.com/office/drawing/2014/main" id="{48BF89D7-0D22-89E6-3CB5-890454F54923}"/>
              </a:ext>
            </a:extLst>
          </p:cNvPr>
          <p:cNvPicPr>
            <a:picLocks noChangeAspect="1"/>
          </p:cNvPicPr>
          <p:nvPr/>
        </p:nvPicPr>
        <p:blipFill rotWithShape="1">
          <a:blip r:embed="rId9"/>
          <a:srcRect l="31176" t="24175" r="30172" b="21499"/>
          <a:stretch/>
        </p:blipFill>
        <p:spPr bwMode="auto">
          <a:xfrm>
            <a:off x="8228568" y="3465513"/>
            <a:ext cx="1864360" cy="16268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6399557"/>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6894195"/>
          </a:xfrm>
          <a:prstGeom prst="rect">
            <a:avLst/>
          </a:prstGeom>
          <a:noFill/>
        </p:spPr>
        <p:txBody>
          <a:bodyPr wrap="square" rtlCol="0">
            <a:spAutoFit/>
          </a:bodyPr>
          <a:lstStyle/>
          <a:p>
            <a:pPr algn="ctr"/>
            <a:r>
              <a:rPr lang="fr-FR" sz="2000" dirty="0">
                <a:solidFill>
                  <a:srgbClr val="002060"/>
                </a:solidFill>
              </a:rPr>
              <a:t>MONTANT D’UNE PART FONCTIONNELLE</a:t>
            </a:r>
          </a:p>
          <a:p>
            <a:pPr algn="ctr"/>
            <a:r>
              <a:rPr lang="fr-FR" sz="2000" dirty="0">
                <a:solidFill>
                  <a:srgbClr val="002060"/>
                </a:solidFill>
              </a:rPr>
              <a:t>=</a:t>
            </a:r>
          </a:p>
          <a:p>
            <a:pPr algn="ctr"/>
            <a:r>
              <a:rPr lang="fr-FR" sz="2000" b="1" dirty="0">
                <a:solidFill>
                  <a:srgbClr val="002060"/>
                </a:solidFill>
              </a:rPr>
              <a:t>MONTANT D’UNE </a:t>
            </a:r>
            <a:r>
              <a:rPr lang="fr-FR" sz="2000" b="1" dirty="0" err="1">
                <a:solidFill>
                  <a:srgbClr val="002060"/>
                </a:solidFill>
              </a:rPr>
              <a:t>IMP</a:t>
            </a:r>
            <a:r>
              <a:rPr lang="fr-FR" sz="2000" b="1" dirty="0">
                <a:solidFill>
                  <a:srgbClr val="002060"/>
                </a:solidFill>
              </a:rPr>
              <a:t> EN  2014 SOIT DEPUIS 9 ANS</a:t>
            </a:r>
          </a:p>
          <a:p>
            <a:pPr algn="ctr"/>
            <a:r>
              <a:rPr lang="fr-FR" sz="2000" dirty="0">
                <a:solidFill>
                  <a:srgbClr val="002060"/>
                </a:solidFill>
              </a:rPr>
              <a:t>=</a:t>
            </a:r>
          </a:p>
          <a:p>
            <a:pPr algn="ctr"/>
            <a:r>
              <a:rPr lang="fr-FR" sz="2000" dirty="0">
                <a:solidFill>
                  <a:srgbClr val="002060"/>
                </a:solidFill>
              </a:rPr>
              <a:t>1 250 € </a:t>
            </a:r>
          </a:p>
          <a:p>
            <a:endParaRPr lang="fr-FR" sz="2000" dirty="0">
              <a:solidFill>
                <a:srgbClr val="002060"/>
              </a:solidFill>
            </a:endParaRPr>
          </a:p>
          <a:p>
            <a:pPr marL="342900" indent="-342900">
              <a:buFont typeface="Wingdings" panose="05000000000000000000" pitchFamily="2" charset="2"/>
              <a:buChar char="q"/>
            </a:pPr>
            <a:r>
              <a:rPr lang="fr-FR" sz="2000" dirty="0">
                <a:solidFill>
                  <a:srgbClr val="002060"/>
                </a:solidFill>
              </a:rPr>
              <a:t>INDEMNITÉ NON INDEXÉE SUR LE POINT D’INDICE  ET NON PRISE EN COMPTE POUR LA RETRAITE</a:t>
            </a:r>
          </a:p>
          <a:p>
            <a:endParaRPr lang="fr-FR" sz="2000" dirty="0">
              <a:solidFill>
                <a:srgbClr val="002060"/>
              </a:solidFill>
            </a:endParaRPr>
          </a:p>
          <a:p>
            <a:pPr marL="342900" indent="-342900">
              <a:buFont typeface="Wingdings" panose="05000000000000000000" pitchFamily="2" charset="2"/>
              <a:buChar char="q"/>
            </a:pPr>
            <a:r>
              <a:rPr lang="fr-FR" sz="2000" dirty="0">
                <a:solidFill>
                  <a:srgbClr val="002060"/>
                </a:solidFill>
              </a:rPr>
              <a:t>LE NOMBRE DE PARTS FONCTIONNELLES N’EST PLUS LIMITÉ DANS LE TEXTE RÈGLEMENTAIRE</a:t>
            </a:r>
          </a:p>
          <a:p>
            <a:r>
              <a:rPr lang="fr-FR" sz="2000" dirty="0">
                <a:solidFill>
                  <a:srgbClr val="002060"/>
                </a:solidFill>
              </a:rPr>
              <a:t> </a:t>
            </a:r>
          </a:p>
          <a:p>
            <a:pPr marL="342900" indent="-342900">
              <a:buFont typeface="Wingdings" panose="05000000000000000000" pitchFamily="2" charset="2"/>
              <a:buChar char="q"/>
            </a:pPr>
            <a:r>
              <a:rPr lang="fr-FR" sz="2000" dirty="0">
                <a:solidFill>
                  <a:srgbClr val="002060"/>
                </a:solidFill>
              </a:rPr>
              <a:t>LIMITE DE LA DÉFISCALISATION = 7 500 € NETS FISCAL</a:t>
            </a:r>
          </a:p>
          <a:p>
            <a:endParaRPr lang="fr-FR" sz="2000" dirty="0">
              <a:solidFill>
                <a:srgbClr val="002060"/>
              </a:solidFill>
            </a:endParaRPr>
          </a:p>
          <a:p>
            <a:pPr marL="342900" indent="-342900">
              <a:buFont typeface="Wingdings" panose="05000000000000000000" pitchFamily="2" charset="2"/>
              <a:buChar char="q"/>
            </a:pPr>
            <a:r>
              <a:rPr lang="fr-FR" sz="2000" dirty="0">
                <a:solidFill>
                  <a:srgbClr val="002060"/>
                </a:solidFill>
              </a:rPr>
              <a:t>NON IMPOSABLE MAIS JUSQU’À QUAND ? SOUVENEZ-VOUS DE 2012 </a:t>
            </a:r>
          </a:p>
          <a:p>
            <a:r>
              <a:rPr lang="fr-FR" sz="2000" dirty="0">
                <a:solidFill>
                  <a:srgbClr val="002060"/>
                </a:solidFill>
              </a:rPr>
              <a:t> </a:t>
            </a:r>
          </a:p>
          <a:p>
            <a:pPr marL="342900" indent="-342900">
              <a:buFont typeface="Wingdings" panose="05000000000000000000" pitchFamily="2" charset="2"/>
              <a:buChar char="q"/>
            </a:pPr>
            <a:r>
              <a:rPr lang="fr-FR" sz="2000" dirty="0">
                <a:solidFill>
                  <a:srgbClr val="002060"/>
                </a:solidFill>
              </a:rPr>
              <a:t>DEVIENDRA DÈS LA RENTRÉE 2024 UN CONTRAT D’ADHÉSION À PRENDRE OU À LAISSER</a:t>
            </a:r>
          </a:p>
          <a:p>
            <a:endParaRPr lang="fr-FR" sz="2000" dirty="0">
              <a:solidFill>
                <a:srgbClr val="002060"/>
              </a:solidFill>
            </a:endParaRPr>
          </a:p>
          <a:p>
            <a:endParaRPr lang="fr-FR" sz="2000" dirty="0">
              <a:solidFill>
                <a:srgbClr val="002060"/>
              </a:solidFill>
            </a:endParaRPr>
          </a:p>
          <a:p>
            <a:endParaRPr lang="fr-FR" dirty="0"/>
          </a:p>
          <a:p>
            <a:endParaRPr lang="fr-FR" dirty="0"/>
          </a:p>
          <a:p>
            <a:endParaRPr lang="fr-FR" dirty="0"/>
          </a:p>
        </p:txBody>
      </p:sp>
    </p:spTree>
    <p:extLst>
      <p:ext uri="{BB962C8B-B14F-4D97-AF65-F5344CB8AC3E}">
        <p14:creationId xmlns:p14="http://schemas.microsoft.com/office/powerpoint/2010/main" val="1296677538"/>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2596860723"/>
              </p:ext>
            </p:extLst>
          </p:nvPr>
        </p:nvGraphicFramePr>
        <p:xfrm>
          <a:off x="317657" y="1004528"/>
          <a:ext cx="11629712" cy="5111560"/>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249211">
                <a:tc>
                  <a:txBody>
                    <a:bodyPr/>
                    <a:lstStyle/>
                    <a:p>
                      <a:r>
                        <a:rPr lang="fr-FR" dirty="0"/>
                        <a:t>Descriptif missions lien mesures Réforme Lycées Professionnels</a:t>
                      </a:r>
                    </a:p>
                  </a:txBody>
                  <a:tcPr/>
                </a:tc>
                <a:tc>
                  <a:txBody>
                    <a:bodyPr/>
                    <a:lstStyle/>
                    <a:p>
                      <a:endParaRPr lang="fr-FR" dirty="0"/>
                    </a:p>
                  </a:txBody>
                  <a:tcPr>
                    <a:noFill/>
                  </a:tcPr>
                </a:tc>
                <a:tc>
                  <a:txBody>
                    <a:bodyPr/>
                    <a:lstStyle/>
                    <a:p>
                      <a:r>
                        <a:rPr lang="fr-FR" dirty="0">
                          <a:solidFill>
                            <a:schemeClr val="bg1">
                              <a:lumMod val="95000"/>
                            </a:schemeClr>
                          </a:solidFill>
                          <a:hlinkClick r:id="rId4">
                            <a:extLst>
                              <a:ext uri="{A12FA001-AC4F-418D-AE19-62706E023703}">
                                <ahyp:hlinkClr xmlns:ahyp="http://schemas.microsoft.com/office/drawing/2018/hyperlinkcolor" val="tx"/>
                              </a:ext>
                            </a:extLst>
                          </a:hlinkClick>
                        </a:rPr>
                        <a:t>Précisions Circulaire BO n°30 du 27/07/2023</a:t>
                      </a:r>
                      <a:endParaRPr lang="fr-FR" dirty="0">
                        <a:solidFill>
                          <a:schemeClr val="bg1">
                            <a:lumMod val="95000"/>
                          </a:schemeClr>
                        </a:solidFill>
                      </a:endParaRPr>
                    </a:p>
                  </a:txBody>
                  <a:tcPr/>
                </a:tc>
                <a:extLst>
                  <a:ext uri="{0D108BD9-81ED-4DB2-BD59-A6C34878D82A}">
                    <a16:rowId xmlns:a16="http://schemas.microsoft.com/office/drawing/2014/main" val="3583592885"/>
                  </a:ext>
                </a:extLst>
              </a:tr>
              <a:tr h="370840">
                <a:tc>
                  <a:txBody>
                    <a:bodyPr/>
                    <a:lstStyle/>
                    <a:p>
                      <a:r>
                        <a:rPr lang="fr-FR" sz="1800" b="0" i="0" u="none" strike="noStrike" cap="none" dirty="0">
                          <a:solidFill>
                            <a:srgbClr val="002060"/>
                          </a:solidFill>
                          <a:effectLst/>
                          <a:latin typeface="+mn-lt"/>
                          <a:ea typeface="+mn-ea"/>
                          <a:cs typeface="+mn-cs"/>
                          <a:sym typeface="Arial"/>
                        </a:rPr>
                        <a:t>Activités complémentaires en groupes d’effectifs réduits </a:t>
                      </a:r>
                      <a:r>
                        <a:rPr lang="fr-FR" sz="1800" b="1" i="0" u="none" strike="noStrike" cap="none" dirty="0">
                          <a:solidFill>
                            <a:srgbClr val="002060"/>
                          </a:solidFill>
                          <a:effectLst/>
                          <a:latin typeface="+mn-lt"/>
                          <a:ea typeface="+mn-ea"/>
                          <a:cs typeface="+mn-cs"/>
                          <a:sym typeface="Arial"/>
                        </a:rPr>
                        <a:t>– 24 H – Mesure 03  Options</a:t>
                      </a:r>
                    </a:p>
                    <a:p>
                      <a:endParaRPr lang="fr-FR" sz="1800" b="0" i="0" u="none" strike="noStrike" cap="none" dirty="0">
                        <a:solidFill>
                          <a:srgbClr val="002060"/>
                        </a:solidFill>
                        <a:effectLst/>
                        <a:latin typeface="+mn-lt"/>
                        <a:ea typeface="+mn-ea"/>
                        <a:cs typeface="+mn-cs"/>
                        <a:sym typeface="Arial"/>
                      </a:endParaRPr>
                    </a:p>
                    <a:p>
                      <a:r>
                        <a:rPr lang="fr-FR" sz="1800" b="0" i="0" u="none" strike="noStrike" cap="none" dirty="0">
                          <a:solidFill>
                            <a:srgbClr val="002060"/>
                          </a:solidFill>
                          <a:effectLst/>
                          <a:latin typeface="+mn-lt"/>
                          <a:ea typeface="+mn-ea"/>
                          <a:cs typeface="+mn-cs"/>
                          <a:sym typeface="Arial"/>
                        </a:rPr>
                        <a:t>Activités optionnelles (codage, entrepreneuriat, LV2, art oratoire, philosophie, etc.)</a:t>
                      </a:r>
                    </a:p>
                    <a:p>
                      <a:endParaRPr lang="fr-FR" dirty="0"/>
                    </a:p>
                  </a:txBody>
                  <a:tcPr anchor="ctr">
                    <a:noFill/>
                  </a:tcPr>
                </a:tc>
                <a:tc>
                  <a:txBody>
                    <a:bodyPr/>
                    <a:lstStyle/>
                    <a:p>
                      <a:endParaRPr lang="fr-FR" dirty="0"/>
                    </a:p>
                  </a:txBody>
                  <a:tcPr>
                    <a:noFill/>
                  </a:tcPr>
                </a:tc>
                <a:tc>
                  <a:txBody>
                    <a:bodyPr/>
                    <a:lstStyle/>
                    <a:p>
                      <a:r>
                        <a:rPr lang="fr-FR" sz="1867" b="0" i="0" u="none" strike="noStrike" cap="none" dirty="0">
                          <a:solidFill>
                            <a:srgbClr val="002060"/>
                          </a:solidFill>
                          <a:effectLst/>
                          <a:latin typeface="+mn-lt"/>
                          <a:ea typeface="+mn-ea"/>
                          <a:cs typeface="+mn-cs"/>
                          <a:sym typeface="Arial"/>
                        </a:rPr>
                        <a:t>Pas d’évaluation à l’examen, pas de programme…</a:t>
                      </a:r>
                    </a:p>
                    <a:p>
                      <a:endParaRPr lang="fr-FR" sz="1867" b="0" i="0" u="none" strike="noStrike" cap="none" dirty="0">
                        <a:solidFill>
                          <a:srgbClr val="002060"/>
                        </a:solidFill>
                        <a:effectLst/>
                        <a:latin typeface="+mn-lt"/>
                        <a:ea typeface="+mn-ea"/>
                        <a:cs typeface="+mn-cs"/>
                        <a:sym typeface="Arial"/>
                      </a:endParaRPr>
                    </a:p>
                    <a:p>
                      <a:pPr algn="l"/>
                      <a:r>
                        <a:rPr lang="fr-FR" sz="1867" b="1" i="0" u="none" strike="noStrike" cap="none" dirty="0">
                          <a:solidFill>
                            <a:srgbClr val="002060"/>
                          </a:solidFill>
                          <a:effectLst/>
                          <a:latin typeface="+mn-lt"/>
                          <a:ea typeface="+mn-ea"/>
                          <a:cs typeface="+mn-cs"/>
                          <a:sym typeface="Arial"/>
                        </a:rPr>
                        <a:t>Une à deux </a:t>
                      </a:r>
                      <a:r>
                        <a:rPr lang="fr-FR" sz="1867" b="0" i="0" u="none" strike="noStrike" cap="none" dirty="0">
                          <a:solidFill>
                            <a:srgbClr val="002060"/>
                          </a:solidFill>
                          <a:effectLst/>
                          <a:latin typeface="+mn-lt"/>
                          <a:ea typeface="+mn-ea"/>
                          <a:cs typeface="+mn-cs"/>
                          <a:sym typeface="Arial"/>
                        </a:rPr>
                        <a:t>activités optionnelles au maximum, dont l’horaire vient </a:t>
                      </a:r>
                      <a:r>
                        <a:rPr lang="fr-FR" sz="1867" b="1" i="0" u="none" strike="noStrike" cap="none" dirty="0">
                          <a:solidFill>
                            <a:srgbClr val="002060"/>
                          </a:solidFill>
                          <a:effectLst/>
                          <a:latin typeface="+mn-lt"/>
                          <a:ea typeface="+mn-ea"/>
                          <a:cs typeface="+mn-cs"/>
                          <a:sym typeface="Arial"/>
                        </a:rPr>
                        <a:t>s’ajouter à l’emploi du temps</a:t>
                      </a:r>
                      <a:r>
                        <a:rPr lang="fr-FR" sz="1867" b="0" i="0" u="none" strike="noStrike" cap="none" dirty="0">
                          <a:solidFill>
                            <a:srgbClr val="002060"/>
                          </a:solidFill>
                          <a:effectLst/>
                          <a:latin typeface="+mn-lt"/>
                          <a:ea typeface="+mn-ea"/>
                          <a:cs typeface="+mn-cs"/>
                          <a:sym typeface="Arial"/>
                        </a:rPr>
                        <a:t>.</a:t>
                      </a:r>
                    </a:p>
                    <a:p>
                      <a:endParaRPr lang="fr-FR" sz="1867" b="0" i="0" u="none" strike="noStrike" cap="none" dirty="0">
                        <a:solidFill>
                          <a:srgbClr val="002060"/>
                        </a:solidFill>
                        <a:effectLst/>
                        <a:latin typeface="+mn-lt"/>
                        <a:ea typeface="+mn-ea"/>
                        <a:cs typeface="+mn-cs"/>
                        <a:sym typeface="Arial"/>
                      </a:endParaRPr>
                    </a:p>
                    <a:p>
                      <a:pPr algn="ctr"/>
                      <a:r>
                        <a:rPr lang="fr-FR" sz="1867" b="1" i="0" u="none" strike="noStrike" cap="none" dirty="0">
                          <a:solidFill>
                            <a:srgbClr val="002060"/>
                          </a:solidFill>
                          <a:effectLst/>
                          <a:latin typeface="+mn-lt"/>
                          <a:ea typeface="+mn-ea"/>
                          <a:cs typeface="+mn-cs"/>
                          <a:sym typeface="Arial"/>
                        </a:rPr>
                        <a:t>Les élèves </a:t>
                      </a:r>
                      <a:r>
                        <a:rPr lang="fr-FR" sz="1867" b="1" i="0" u="none" strike="noStrike" cap="none" dirty="0" err="1">
                          <a:solidFill>
                            <a:srgbClr val="002060"/>
                          </a:solidFill>
                          <a:effectLst/>
                          <a:latin typeface="+mn-lt"/>
                          <a:ea typeface="+mn-ea"/>
                          <a:cs typeface="+mn-cs"/>
                          <a:sym typeface="Arial"/>
                        </a:rPr>
                        <a:t>seront-ils</a:t>
                      </a:r>
                      <a:r>
                        <a:rPr lang="fr-FR" sz="1867" b="1" i="0" u="none" strike="noStrike" cap="none" dirty="0">
                          <a:solidFill>
                            <a:srgbClr val="002060"/>
                          </a:solidFill>
                          <a:effectLst/>
                          <a:latin typeface="+mn-lt"/>
                          <a:ea typeface="+mn-ea"/>
                          <a:cs typeface="+mn-cs"/>
                          <a:sym typeface="Arial"/>
                        </a:rPr>
                        <a:t> au RDV ?</a:t>
                      </a:r>
                      <a:endParaRPr lang="fr-FR" b="1" dirty="0">
                        <a:solidFill>
                          <a:srgbClr val="002060"/>
                        </a:solidFill>
                      </a:endParaRPr>
                    </a:p>
                  </a:txBody>
                  <a:tcPr anchor="ctr">
                    <a:noFill/>
                  </a:tcPr>
                </a:tc>
                <a:extLst>
                  <a:ext uri="{0D108BD9-81ED-4DB2-BD59-A6C34878D82A}">
                    <a16:rowId xmlns:a16="http://schemas.microsoft.com/office/drawing/2014/main" val="1912194100"/>
                  </a:ext>
                </a:extLst>
              </a:tr>
              <a:tr h="370840">
                <a:tc>
                  <a:txBody>
                    <a:bodyPr/>
                    <a:lstStyle/>
                    <a:p>
                      <a:r>
                        <a:rPr lang="fr-FR" dirty="0">
                          <a:solidFill>
                            <a:srgbClr val="002060"/>
                          </a:solidFill>
                        </a:rPr>
                        <a:t>Enseignements en groupes d’effectifs réduits</a:t>
                      </a:r>
                    </a:p>
                    <a:p>
                      <a:endParaRPr lang="fr-FR" dirty="0">
                        <a:solidFill>
                          <a:srgbClr val="002060"/>
                        </a:solidFill>
                      </a:endParaRPr>
                    </a:p>
                    <a:p>
                      <a:r>
                        <a:rPr lang="fr-FR" dirty="0">
                          <a:solidFill>
                            <a:srgbClr val="002060"/>
                          </a:solidFill>
                        </a:rPr>
                        <a:t>Intervenir auprès de petits groupes  </a:t>
                      </a:r>
                      <a:r>
                        <a:rPr lang="fr-FR" b="1" dirty="0">
                          <a:solidFill>
                            <a:srgbClr val="002060"/>
                          </a:solidFill>
                        </a:rPr>
                        <a:t>- 24 H – Mesure 02 groupes réduits  -</a:t>
                      </a:r>
                    </a:p>
                    <a:p>
                      <a:endParaRPr lang="fr-FR" b="1" dirty="0">
                        <a:solidFill>
                          <a:srgbClr val="002060"/>
                        </a:solidFill>
                      </a:endParaRPr>
                    </a:p>
                    <a:p>
                      <a:r>
                        <a:rPr lang="fr-FR" b="1" dirty="0">
                          <a:solidFill>
                            <a:srgbClr val="002060"/>
                          </a:solidFill>
                        </a:rPr>
                        <a:t>Mesure en évolution (voir aménagement de la classe de terminale en cours de consultation).</a:t>
                      </a:r>
                    </a:p>
                  </a:txBody>
                  <a:tcPr anchor="ctr"/>
                </a:tc>
                <a:tc>
                  <a:txBody>
                    <a:bodyPr/>
                    <a:lstStyle/>
                    <a:p>
                      <a:endParaRPr lang="fr-FR" dirty="0"/>
                    </a:p>
                  </a:txBody>
                  <a:tcPr>
                    <a:noFill/>
                  </a:tcPr>
                </a:tc>
                <a:tc>
                  <a:txBody>
                    <a:bodyPr/>
                    <a:lstStyle/>
                    <a:p>
                      <a:r>
                        <a:rPr lang="fr-FR" dirty="0">
                          <a:solidFill>
                            <a:srgbClr val="002060"/>
                          </a:solidFill>
                        </a:rPr>
                        <a:t>En 2</a:t>
                      </a:r>
                      <a:r>
                        <a:rPr lang="fr-FR" baseline="30000" dirty="0">
                          <a:solidFill>
                            <a:srgbClr val="002060"/>
                          </a:solidFill>
                        </a:rPr>
                        <a:t>nd</a:t>
                      </a:r>
                      <a:r>
                        <a:rPr lang="fr-FR" dirty="0">
                          <a:solidFill>
                            <a:srgbClr val="002060"/>
                          </a:solidFill>
                        </a:rPr>
                        <a:t> </a:t>
                      </a:r>
                      <a:r>
                        <a:rPr lang="fr-FR" dirty="0" err="1">
                          <a:solidFill>
                            <a:srgbClr val="002060"/>
                          </a:solidFill>
                        </a:rPr>
                        <a:t>Bpro</a:t>
                      </a:r>
                      <a:r>
                        <a:rPr lang="fr-FR" dirty="0">
                          <a:solidFill>
                            <a:srgbClr val="002060"/>
                          </a:solidFill>
                        </a:rPr>
                        <a:t> et CAP : français et mathématiques dispensés en groupes à faible effectif, pour tout ou partie de l’horaire annuel. </a:t>
                      </a:r>
                      <a:r>
                        <a:rPr lang="fr-FR" b="1" dirty="0">
                          <a:solidFill>
                            <a:srgbClr val="002060"/>
                          </a:solidFill>
                        </a:rPr>
                        <a:t>En suspens, voir Arrêté nouvelle grille horaire bac pro. </a:t>
                      </a:r>
                    </a:p>
                    <a:p>
                      <a:r>
                        <a:rPr lang="fr-FR" dirty="0">
                          <a:solidFill>
                            <a:srgbClr val="002060"/>
                          </a:solidFill>
                        </a:rPr>
                        <a:t>Cette mission intervient en complément des possibilités de dédoublement déjà existantes.</a:t>
                      </a:r>
                    </a:p>
                    <a:p>
                      <a:r>
                        <a:rPr lang="fr-FR" dirty="0">
                          <a:solidFill>
                            <a:srgbClr val="002060"/>
                          </a:solidFill>
                        </a:rPr>
                        <a:t>	</a:t>
                      </a:r>
                    </a:p>
                  </a:txBody>
                  <a:tcPr anchor="ctr"/>
                </a:tc>
                <a:extLst>
                  <a:ext uri="{0D108BD9-81ED-4DB2-BD59-A6C34878D82A}">
                    <a16:rowId xmlns:a16="http://schemas.microsoft.com/office/drawing/2014/main" val="1222475205"/>
                  </a:ext>
                </a:extLst>
              </a:tr>
            </a:tbl>
          </a:graphicData>
        </a:graphic>
      </p:graphicFrame>
    </p:spTree>
    <p:extLst>
      <p:ext uri="{BB962C8B-B14F-4D97-AF65-F5344CB8AC3E}">
        <p14:creationId xmlns:p14="http://schemas.microsoft.com/office/powerpoint/2010/main" val="8170489"/>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1995989852"/>
              </p:ext>
            </p:extLst>
          </p:nvPr>
        </p:nvGraphicFramePr>
        <p:xfrm>
          <a:off x="317657" y="1004527"/>
          <a:ext cx="11629712" cy="5965191"/>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370840">
                <a:tc>
                  <a:txBody>
                    <a:bodyPr/>
                    <a:lstStyle/>
                    <a:p>
                      <a:r>
                        <a:rPr lang="fr-FR" dirty="0"/>
                        <a:t>Descriptif missions lien mesures Réforme Lycées Professionnels</a:t>
                      </a:r>
                    </a:p>
                  </a:txBody>
                  <a:tcPr/>
                </a:tc>
                <a:tc>
                  <a:txBody>
                    <a:bodyPr/>
                    <a:lstStyle/>
                    <a:p>
                      <a:endParaRPr lang="fr-FR" dirty="0"/>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1">
                              <a:lumMod val="95000"/>
                            </a:schemeClr>
                          </a:solidFill>
                          <a:hlinkClick r:id="rId4">
                            <a:extLst>
                              <a:ext uri="{A12FA001-AC4F-418D-AE19-62706E023703}">
                                <ahyp:hlinkClr xmlns:ahyp="http://schemas.microsoft.com/office/drawing/2018/hyperlinkcolor" val="tx"/>
                              </a:ext>
                            </a:extLst>
                          </a:hlinkClick>
                        </a:rPr>
                        <a:t>Précisions Circulaire BO n°30 du 27/07/2023</a:t>
                      </a:r>
                      <a:endParaRPr lang="fr-FR" dirty="0">
                        <a:solidFill>
                          <a:schemeClr val="bg1">
                            <a:lumMod val="95000"/>
                          </a:schemeClr>
                        </a:solidFill>
                      </a:endParaRPr>
                    </a:p>
                    <a:p>
                      <a:endParaRPr lang="fr-FR" dirty="0"/>
                    </a:p>
                  </a:txBody>
                  <a:tcPr/>
                </a:tc>
                <a:extLst>
                  <a:ext uri="{0D108BD9-81ED-4DB2-BD59-A6C34878D82A}">
                    <a16:rowId xmlns:a16="http://schemas.microsoft.com/office/drawing/2014/main" val="3583592885"/>
                  </a:ext>
                </a:extLst>
              </a:tr>
              <a:tr h="370840">
                <a:tc>
                  <a:txBody>
                    <a:bodyPr/>
                    <a:lstStyle/>
                    <a:p>
                      <a:r>
                        <a:rPr lang="fr-FR" sz="1867" b="0" i="0" u="none" strike="noStrike" cap="none" dirty="0">
                          <a:solidFill>
                            <a:srgbClr val="002060"/>
                          </a:solidFill>
                          <a:effectLst/>
                          <a:latin typeface="+mn-lt"/>
                          <a:ea typeface="+mn-ea"/>
                          <a:cs typeface="+mn-cs"/>
                          <a:sym typeface="Arial"/>
                        </a:rPr>
                        <a:t>Accompagner les difficultés scolaires</a:t>
                      </a:r>
                    </a:p>
                    <a:p>
                      <a:r>
                        <a:rPr lang="fr-FR" sz="1867" b="0" i="0" u="none" strike="noStrike" cap="none" dirty="0">
                          <a:solidFill>
                            <a:srgbClr val="002060"/>
                          </a:solidFill>
                          <a:effectLst/>
                          <a:latin typeface="+mn-lt"/>
                          <a:ea typeface="+mn-ea"/>
                          <a:cs typeface="+mn-cs"/>
                          <a:sym typeface="Arial"/>
                        </a:rPr>
                        <a:t>Tutorer un groupe d’élèves </a:t>
                      </a:r>
                    </a:p>
                    <a:p>
                      <a:r>
                        <a:rPr lang="fr-FR" sz="1867" b="1" i="0" u="none" strike="noStrike" cap="none" dirty="0">
                          <a:solidFill>
                            <a:srgbClr val="002060"/>
                          </a:solidFill>
                          <a:effectLst/>
                          <a:latin typeface="+mn-lt"/>
                          <a:ea typeface="+mn-ea"/>
                          <a:cs typeface="+mn-cs"/>
                          <a:sym typeface="Arial"/>
                        </a:rPr>
                        <a:t>Forfait </a:t>
                      </a:r>
                    </a:p>
                    <a:p>
                      <a:endParaRPr lang="fr-FR" b="0" dirty="0">
                        <a:solidFill>
                          <a:srgbClr val="002060"/>
                        </a:solidFill>
                      </a:endParaRPr>
                    </a:p>
                  </a:txBody>
                  <a:tcPr anchor="ctr">
                    <a:noFill/>
                  </a:tcPr>
                </a:tc>
                <a:tc>
                  <a:txBody>
                    <a:bodyPr/>
                    <a:lstStyle/>
                    <a:p>
                      <a:endParaRPr lang="fr-FR" dirty="0">
                        <a:solidFill>
                          <a:srgbClr val="002060"/>
                        </a:solidFill>
                      </a:endParaRPr>
                    </a:p>
                  </a:txBody>
                  <a:tcPr>
                    <a:noFill/>
                  </a:tcPr>
                </a:tc>
                <a:tc>
                  <a:txBody>
                    <a:bodyPr/>
                    <a:lstStyle/>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un suivi individualisé renforcé de chacun des élèves du groupe, </a:t>
                      </a:r>
                    </a:p>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un accompagnement pédagogique adapté à chaque élève du groupe en lien avec le PP,</a:t>
                      </a:r>
                    </a:p>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une aide à l’orientation, concertée avec l’équipe pédagogique, les familles et le </a:t>
                      </a:r>
                      <a:r>
                        <a:rPr lang="fr-FR" sz="1867" b="0" i="0" u="none" strike="noStrike" cap="none" dirty="0" err="1">
                          <a:solidFill>
                            <a:srgbClr val="002060"/>
                          </a:solidFill>
                          <a:effectLst/>
                          <a:latin typeface="+mn-lt"/>
                          <a:ea typeface="+mn-ea"/>
                          <a:cs typeface="+mn-cs"/>
                          <a:sym typeface="Arial"/>
                        </a:rPr>
                        <a:t>Psyen</a:t>
                      </a:r>
                      <a:r>
                        <a:rPr lang="fr-FR" sz="1867" b="0" i="0" u="none" strike="noStrike" cap="none" dirty="0">
                          <a:solidFill>
                            <a:srgbClr val="002060"/>
                          </a:solidFill>
                          <a:effectLst/>
                          <a:latin typeface="+mn-lt"/>
                          <a:ea typeface="+mn-ea"/>
                          <a:cs typeface="+mn-cs"/>
                          <a:sym typeface="Arial"/>
                        </a:rPr>
                        <a:t>.</a:t>
                      </a:r>
                    </a:p>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Bilan pour le conseil de classe à transmettre à tous autres membres de la communauté éducative.</a:t>
                      </a:r>
                    </a:p>
                    <a:p>
                      <a:r>
                        <a:rPr lang="fr-FR" sz="1867" b="1" i="0" u="none" strike="noStrike" cap="none" dirty="0">
                          <a:solidFill>
                            <a:srgbClr val="002060"/>
                          </a:solidFill>
                          <a:effectLst/>
                          <a:latin typeface="+mn-lt"/>
                          <a:ea typeface="+mn-ea"/>
                          <a:cs typeface="+mn-cs"/>
                          <a:sym typeface="Arial"/>
                        </a:rPr>
                        <a:t>Effectif maximum ? Participation des non pactés?</a:t>
                      </a:r>
                    </a:p>
                  </a:txBody>
                  <a:tcPr anchor="ctr">
                    <a:noFill/>
                  </a:tcPr>
                </a:tc>
                <a:extLst>
                  <a:ext uri="{0D108BD9-81ED-4DB2-BD59-A6C34878D82A}">
                    <a16:rowId xmlns:a16="http://schemas.microsoft.com/office/drawing/2014/main" val="1912194100"/>
                  </a:ext>
                </a:extLst>
              </a:tr>
              <a:tr h="370840">
                <a:tc>
                  <a:txBody>
                    <a:bodyPr/>
                    <a:lstStyle/>
                    <a:p>
                      <a:r>
                        <a:rPr lang="fr-FR" sz="1867" b="0" i="0" u="none" strike="noStrike" cap="none" dirty="0">
                          <a:solidFill>
                            <a:srgbClr val="002060"/>
                          </a:solidFill>
                          <a:effectLst/>
                          <a:latin typeface="+mn-lt"/>
                          <a:ea typeface="+mn-ea"/>
                          <a:cs typeface="+mn-cs"/>
                          <a:sym typeface="Arial"/>
                        </a:rPr>
                        <a:t>Accompagner les difficultés scolaires</a:t>
                      </a:r>
                    </a:p>
                    <a:p>
                      <a:r>
                        <a:rPr lang="fr-FR" sz="1867" b="0" i="0" u="none" strike="noStrike" cap="none" dirty="0">
                          <a:solidFill>
                            <a:srgbClr val="002060"/>
                          </a:solidFill>
                          <a:effectLst/>
                          <a:latin typeface="+mn-lt"/>
                          <a:ea typeface="+mn-ea"/>
                          <a:cs typeface="+mn-cs"/>
                          <a:sym typeface="Arial"/>
                        </a:rPr>
                        <a:t>Détecter les élèves en voie de décrochage</a:t>
                      </a:r>
                    </a:p>
                    <a:p>
                      <a:r>
                        <a:rPr lang="fr-FR" sz="1867" b="1" i="0" u="none" strike="noStrike" cap="none" dirty="0">
                          <a:solidFill>
                            <a:srgbClr val="002060"/>
                          </a:solidFill>
                          <a:effectLst/>
                          <a:latin typeface="+mn-lt"/>
                          <a:ea typeface="+mn-ea"/>
                          <a:cs typeface="+mn-cs"/>
                          <a:sym typeface="Arial"/>
                        </a:rPr>
                        <a:t>Forfait</a:t>
                      </a:r>
                      <a:r>
                        <a:rPr lang="fr-FR" sz="1867" b="0" i="0" u="none" strike="noStrike" cap="none" dirty="0">
                          <a:solidFill>
                            <a:srgbClr val="002060"/>
                          </a:solidFill>
                          <a:effectLst/>
                          <a:latin typeface="+mn-lt"/>
                          <a:ea typeface="+mn-ea"/>
                          <a:cs typeface="+mn-cs"/>
                          <a:sym typeface="Arial"/>
                        </a:rPr>
                        <a:t>  </a:t>
                      </a:r>
                      <a:r>
                        <a:rPr lang="fr-FR" sz="1867" b="1" i="0" u="none" strike="noStrike" cap="none" dirty="0">
                          <a:solidFill>
                            <a:srgbClr val="002060"/>
                          </a:solidFill>
                          <a:effectLst/>
                          <a:latin typeface="+mn-lt"/>
                          <a:ea typeface="+mn-ea"/>
                          <a:cs typeface="+mn-cs"/>
                          <a:sym typeface="Arial"/>
                        </a:rPr>
                        <a:t>- Mesure 05  Dispositif Prévention décrochage</a:t>
                      </a:r>
                      <a:endParaRPr lang="fr-FR" b="1" dirty="0">
                        <a:solidFill>
                          <a:srgbClr val="002060"/>
                        </a:solidFill>
                      </a:endParaRPr>
                    </a:p>
                  </a:txBody>
                  <a:tcPr anchor="ctr"/>
                </a:tc>
                <a:tc>
                  <a:txBody>
                    <a:bodyPr/>
                    <a:lstStyle/>
                    <a:p>
                      <a:endParaRPr lang="fr-FR" dirty="0">
                        <a:solidFill>
                          <a:srgbClr val="002060"/>
                        </a:solidFill>
                      </a:endParaRPr>
                    </a:p>
                  </a:txBody>
                  <a:tcPr>
                    <a:noFill/>
                  </a:tcPr>
                </a:tc>
                <a:tc>
                  <a:txBody>
                    <a:bodyPr/>
                    <a:lstStyle/>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détecter au plus tôt les élèves en voie de décrochage scolaire,</a:t>
                      </a:r>
                    </a:p>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mobiliser le </a:t>
                      </a:r>
                      <a:r>
                        <a:rPr lang="fr-FR" sz="1867" b="0" i="0" u="none" strike="noStrike" cap="none" dirty="0" err="1">
                          <a:solidFill>
                            <a:srgbClr val="002060"/>
                          </a:solidFill>
                          <a:effectLst/>
                          <a:latin typeface="+mn-lt"/>
                          <a:ea typeface="+mn-ea"/>
                          <a:cs typeface="+mn-cs"/>
                          <a:sym typeface="Arial"/>
                        </a:rPr>
                        <a:t>GPDS</a:t>
                      </a:r>
                      <a:r>
                        <a:rPr lang="fr-FR" sz="1867" b="0" i="0" u="none" strike="noStrike" cap="none" dirty="0">
                          <a:solidFill>
                            <a:srgbClr val="002060"/>
                          </a:solidFill>
                          <a:effectLst/>
                          <a:latin typeface="+mn-lt"/>
                          <a:ea typeface="+mn-ea"/>
                          <a:cs typeface="+mn-cs"/>
                          <a:sym typeface="Arial"/>
                        </a:rPr>
                        <a:t> ;</a:t>
                      </a:r>
                    </a:p>
                    <a:p>
                      <a:pPr marL="342900" indent="-342900">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veiller à la mise en œuvre des solutions trouvées et suivre les élèves pris en charge.</a:t>
                      </a:r>
                    </a:p>
                    <a:p>
                      <a:pPr marL="0" indent="0">
                        <a:buFont typeface="Wingdings" panose="05000000000000000000" pitchFamily="2" charset="2"/>
                        <a:buNone/>
                      </a:pPr>
                      <a:r>
                        <a:rPr lang="fr-FR" sz="1867" b="1" i="0" u="none" strike="noStrike" cap="none" dirty="0">
                          <a:solidFill>
                            <a:srgbClr val="002060"/>
                          </a:solidFill>
                          <a:effectLst/>
                          <a:latin typeface="+mn-lt"/>
                          <a:ea typeface="+mn-ea"/>
                          <a:cs typeface="+mn-cs"/>
                          <a:sym typeface="Arial"/>
                        </a:rPr>
                        <a:t>Dispositif </a:t>
                      </a:r>
                      <a:r>
                        <a:rPr lang="fr-FR" sz="1867" b="1" i="0" u="none" strike="noStrike" cap="none" dirty="0" err="1">
                          <a:solidFill>
                            <a:srgbClr val="002060"/>
                          </a:solidFill>
                          <a:effectLst/>
                          <a:latin typeface="+mn-lt"/>
                          <a:ea typeface="+mn-ea"/>
                          <a:cs typeface="+mn-cs"/>
                          <a:sym typeface="Arial"/>
                        </a:rPr>
                        <a:t>TDO</a:t>
                      </a:r>
                      <a:endParaRPr lang="fr-FR" sz="1867" b="1" i="0" u="none" strike="noStrike" cap="none" dirty="0">
                        <a:solidFill>
                          <a:srgbClr val="002060"/>
                        </a:solidFill>
                        <a:effectLst/>
                        <a:latin typeface="+mn-lt"/>
                        <a:ea typeface="+mn-ea"/>
                        <a:cs typeface="+mn-cs"/>
                        <a:sym typeface="Arial"/>
                      </a:endParaRPr>
                    </a:p>
                    <a:p>
                      <a:endParaRPr lang="fr-FR" dirty="0">
                        <a:solidFill>
                          <a:srgbClr val="002060"/>
                        </a:solidFill>
                      </a:endParaRPr>
                    </a:p>
                  </a:txBody>
                  <a:tcPr anchor="ctr"/>
                </a:tc>
                <a:extLst>
                  <a:ext uri="{0D108BD9-81ED-4DB2-BD59-A6C34878D82A}">
                    <a16:rowId xmlns:a16="http://schemas.microsoft.com/office/drawing/2014/main" val="1222475205"/>
                  </a:ext>
                </a:extLst>
              </a:tr>
            </a:tbl>
          </a:graphicData>
        </a:graphic>
      </p:graphicFrame>
    </p:spTree>
    <p:extLst>
      <p:ext uri="{BB962C8B-B14F-4D97-AF65-F5344CB8AC3E}">
        <p14:creationId xmlns:p14="http://schemas.microsoft.com/office/powerpoint/2010/main" val="1963273127"/>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149274127"/>
              </p:ext>
            </p:extLst>
          </p:nvPr>
        </p:nvGraphicFramePr>
        <p:xfrm>
          <a:off x="317657" y="1004527"/>
          <a:ext cx="11629712" cy="5416360"/>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370840">
                <a:tc>
                  <a:txBody>
                    <a:bodyPr/>
                    <a:lstStyle/>
                    <a:p>
                      <a:r>
                        <a:rPr lang="fr-FR" dirty="0"/>
                        <a:t>Descriptif missions lien mesures Réforme Lycées Professionnels</a:t>
                      </a:r>
                    </a:p>
                  </a:txBody>
                  <a:tcPr/>
                </a:tc>
                <a:tc>
                  <a:txBody>
                    <a:bodyPr/>
                    <a:lstStyle/>
                    <a:p>
                      <a:endParaRPr lang="fr-FR" dirty="0"/>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1">
                              <a:lumMod val="95000"/>
                            </a:schemeClr>
                          </a:solidFill>
                          <a:hlinkClick r:id="rId4">
                            <a:extLst>
                              <a:ext uri="{A12FA001-AC4F-418D-AE19-62706E023703}">
                                <ahyp:hlinkClr xmlns:ahyp="http://schemas.microsoft.com/office/drawing/2018/hyperlinkcolor" val="tx"/>
                              </a:ext>
                            </a:extLst>
                          </a:hlinkClick>
                        </a:rPr>
                        <a:t>Précisions Circulaire BO n°30 du 27/07/2023</a:t>
                      </a:r>
                      <a:endParaRPr lang="fr-FR" dirty="0">
                        <a:solidFill>
                          <a:schemeClr val="bg1">
                            <a:lumMod val="95000"/>
                          </a:schemeClr>
                        </a:solidFill>
                      </a:endParaRPr>
                    </a:p>
                    <a:p>
                      <a:endParaRPr lang="fr-FR" dirty="0"/>
                    </a:p>
                  </a:txBody>
                  <a:tcPr/>
                </a:tc>
                <a:extLst>
                  <a:ext uri="{0D108BD9-81ED-4DB2-BD59-A6C34878D82A}">
                    <a16:rowId xmlns:a16="http://schemas.microsoft.com/office/drawing/2014/main" val="3583592885"/>
                  </a:ext>
                </a:extLst>
              </a:tr>
              <a:tr h="370840">
                <a:tc>
                  <a:txBody>
                    <a:bodyPr/>
                    <a:lstStyle/>
                    <a:p>
                      <a:r>
                        <a:rPr lang="fr-FR" b="0" dirty="0">
                          <a:solidFill>
                            <a:srgbClr val="002060"/>
                          </a:solidFill>
                        </a:rPr>
                        <a:t>Accompagnement vers l’emploi</a:t>
                      </a:r>
                    </a:p>
                    <a:p>
                      <a:endParaRPr lang="fr-FR" b="0" dirty="0">
                        <a:solidFill>
                          <a:srgbClr val="002060"/>
                        </a:solidFill>
                      </a:endParaRPr>
                    </a:p>
                    <a:p>
                      <a:r>
                        <a:rPr lang="fr-FR" b="0" dirty="0">
                          <a:solidFill>
                            <a:srgbClr val="002060"/>
                          </a:solidFill>
                        </a:rPr>
                        <a:t>Accompagner les jeunes en année </a:t>
                      </a:r>
                      <a:r>
                        <a:rPr lang="fr-FR" b="0" dirty="0" err="1">
                          <a:solidFill>
                            <a:srgbClr val="002060"/>
                          </a:solidFill>
                        </a:rPr>
                        <a:t>Tle</a:t>
                      </a:r>
                      <a:r>
                        <a:rPr lang="fr-FR" b="0" dirty="0">
                          <a:solidFill>
                            <a:srgbClr val="002060"/>
                          </a:solidFill>
                        </a:rPr>
                        <a:t> avant, pendant et après le dispositif</a:t>
                      </a:r>
                    </a:p>
                    <a:p>
                      <a:r>
                        <a:rPr lang="fr-FR" b="0" dirty="0">
                          <a:solidFill>
                            <a:srgbClr val="002060"/>
                          </a:solidFill>
                        </a:rPr>
                        <a:t>d’accompagnement personnalisé de France Travail </a:t>
                      </a:r>
                      <a:r>
                        <a:rPr lang="fr-FR" b="1" dirty="0">
                          <a:solidFill>
                            <a:srgbClr val="002060"/>
                          </a:solidFill>
                        </a:rPr>
                        <a:t>Forfait Mesure 06 Insertion Professionnelle</a:t>
                      </a:r>
                    </a:p>
                  </a:txBody>
                  <a:tcPr marL="45720" marR="45720" anchor="ctr">
                    <a:noFill/>
                  </a:tcPr>
                </a:tc>
                <a:tc>
                  <a:txBody>
                    <a:bodyPr/>
                    <a:lstStyle/>
                    <a:p>
                      <a:endParaRPr lang="fr-FR" dirty="0">
                        <a:solidFill>
                          <a:srgbClr val="002060"/>
                        </a:solidFill>
                      </a:endParaRPr>
                    </a:p>
                  </a:txBody>
                  <a:tcPr>
                    <a:noFill/>
                  </a:tcPr>
                </a:tc>
                <a:tc>
                  <a:txBody>
                    <a:bodyPr/>
                    <a:lstStyle/>
                    <a:p>
                      <a:pPr marL="269875" indent="-269875">
                        <a:spcAft>
                          <a:spcPts val="600"/>
                        </a:spcAft>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En complément du module de préparation à l’insertion professionnelle,</a:t>
                      </a:r>
                    </a:p>
                    <a:p>
                      <a:pPr marL="269875" indent="-269875">
                        <a:spcAft>
                          <a:spcPts val="600"/>
                        </a:spcAft>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Coordination des interventions France Travail,</a:t>
                      </a:r>
                    </a:p>
                    <a:p>
                      <a:pPr marL="269875" indent="-269875">
                        <a:spcAft>
                          <a:spcPts val="600"/>
                        </a:spcAft>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Liaison entre les conseillers de France Travail et les équipes pédagogiques, </a:t>
                      </a:r>
                    </a:p>
                    <a:p>
                      <a:pPr marL="269875" indent="-269875">
                        <a:spcAft>
                          <a:spcPts val="600"/>
                        </a:spcAft>
                        <a:buFont typeface="Wingdings" panose="05000000000000000000" pitchFamily="2" charset="2"/>
                        <a:buChar char="q"/>
                      </a:pPr>
                      <a:r>
                        <a:rPr lang="fr-FR" sz="1867" b="0" i="0" u="none" strike="noStrike" cap="none" dirty="0">
                          <a:solidFill>
                            <a:srgbClr val="002060"/>
                          </a:solidFill>
                          <a:effectLst/>
                          <a:latin typeface="+mn-lt"/>
                          <a:ea typeface="+mn-ea"/>
                          <a:cs typeface="+mn-cs"/>
                          <a:sym typeface="Arial"/>
                        </a:rPr>
                        <a:t>Suivi des jeunes participants aux ateliers, en lien avec le professeur principal.</a:t>
                      </a:r>
                    </a:p>
                    <a:p>
                      <a:pPr marL="0" indent="0">
                        <a:buFont typeface="Wingdings" panose="05000000000000000000" pitchFamily="2" charset="2"/>
                        <a:buNone/>
                      </a:pPr>
                      <a:endParaRPr lang="fr-FR" sz="1867" b="1" i="0" u="none" strike="noStrike" cap="none" dirty="0">
                        <a:solidFill>
                          <a:srgbClr val="002060"/>
                        </a:solidFill>
                        <a:effectLst/>
                        <a:latin typeface="+mn-lt"/>
                        <a:ea typeface="+mn-ea"/>
                        <a:cs typeface="+mn-cs"/>
                        <a:sym typeface="Arial"/>
                      </a:endParaRPr>
                    </a:p>
                  </a:txBody>
                  <a:tcPr anchor="ctr">
                    <a:noFill/>
                  </a:tcPr>
                </a:tc>
                <a:extLst>
                  <a:ext uri="{0D108BD9-81ED-4DB2-BD59-A6C34878D82A}">
                    <a16:rowId xmlns:a16="http://schemas.microsoft.com/office/drawing/2014/main" val="1912194100"/>
                  </a:ext>
                </a:extLst>
              </a:tr>
              <a:tr h="370840">
                <a:tc>
                  <a:txBody>
                    <a:bodyPr/>
                    <a:lstStyle/>
                    <a:p>
                      <a:r>
                        <a:rPr lang="fr-FR" sz="1867" b="0" i="0" u="none" strike="noStrike" cap="none" dirty="0">
                          <a:solidFill>
                            <a:srgbClr val="002060"/>
                          </a:solidFill>
                          <a:effectLst/>
                          <a:latin typeface="+mn-lt"/>
                          <a:ea typeface="+mn-ea"/>
                          <a:cs typeface="+mn-cs"/>
                          <a:sym typeface="Arial"/>
                        </a:rPr>
                        <a:t>Accompagnement vers l’emploi</a:t>
                      </a:r>
                    </a:p>
                    <a:p>
                      <a:endParaRPr lang="fr-FR" sz="1867" b="0" i="0" u="none" strike="noStrike" cap="none" dirty="0">
                        <a:solidFill>
                          <a:srgbClr val="002060"/>
                        </a:solidFill>
                        <a:effectLst/>
                        <a:latin typeface="+mn-lt"/>
                        <a:ea typeface="+mn-ea"/>
                        <a:cs typeface="+mn-cs"/>
                        <a:sym typeface="Arial"/>
                      </a:endParaRPr>
                    </a:p>
                    <a:p>
                      <a:r>
                        <a:rPr lang="fr-FR" sz="1867" b="0" i="0" u="none" strike="noStrike" cap="none" dirty="0">
                          <a:solidFill>
                            <a:srgbClr val="002060"/>
                          </a:solidFill>
                          <a:effectLst/>
                          <a:latin typeface="+mn-lt"/>
                          <a:ea typeface="+mn-ea"/>
                          <a:cs typeface="+mn-cs"/>
                          <a:sym typeface="Arial"/>
                        </a:rPr>
                        <a:t>Accompagner après l’année </a:t>
                      </a:r>
                      <a:r>
                        <a:rPr lang="fr-FR" sz="1867" b="0" i="0" u="none" strike="noStrike" cap="none" dirty="0" err="1">
                          <a:solidFill>
                            <a:srgbClr val="002060"/>
                          </a:solidFill>
                          <a:effectLst/>
                          <a:latin typeface="+mn-lt"/>
                          <a:ea typeface="+mn-ea"/>
                          <a:cs typeface="+mn-cs"/>
                          <a:sym typeface="Arial"/>
                        </a:rPr>
                        <a:t>Tle</a:t>
                      </a:r>
                      <a:r>
                        <a:rPr lang="fr-FR" sz="1867" b="0" i="0" u="none" strike="noStrike" cap="none" dirty="0">
                          <a:solidFill>
                            <a:srgbClr val="002060"/>
                          </a:solidFill>
                          <a:effectLst/>
                          <a:latin typeface="+mn-lt"/>
                          <a:ea typeface="+mn-ea"/>
                          <a:cs typeface="+mn-cs"/>
                          <a:sym typeface="Arial"/>
                        </a:rPr>
                        <a:t> des jeunes ni en emploi ni en formation dans le cadre du dispositif Ambition emploi</a:t>
                      </a:r>
                    </a:p>
                    <a:p>
                      <a:r>
                        <a:rPr lang="fr-FR" sz="1867" b="1" i="0" u="none" strike="noStrike" cap="none" dirty="0">
                          <a:solidFill>
                            <a:srgbClr val="002060"/>
                          </a:solidFill>
                          <a:effectLst/>
                          <a:latin typeface="+mn-lt"/>
                          <a:ea typeface="+mn-ea"/>
                          <a:cs typeface="+mn-cs"/>
                          <a:sym typeface="Arial"/>
                        </a:rPr>
                        <a:t>Forfait  Mesure 06 Insertion Professionnelle</a:t>
                      </a:r>
                    </a:p>
                    <a:p>
                      <a:endParaRPr lang="fr-FR" b="0" dirty="0">
                        <a:solidFill>
                          <a:srgbClr val="002060"/>
                        </a:solidFill>
                      </a:endParaRPr>
                    </a:p>
                  </a:txBody>
                  <a:tcPr anchor="ctr"/>
                </a:tc>
                <a:tc>
                  <a:txBody>
                    <a:bodyPr/>
                    <a:lstStyle/>
                    <a:p>
                      <a:endParaRPr lang="fr-FR" dirty="0">
                        <a:solidFill>
                          <a:srgbClr val="002060"/>
                        </a:solidFill>
                      </a:endParaRPr>
                    </a:p>
                  </a:txBody>
                  <a:tcPr>
                    <a:noFill/>
                  </a:tcPr>
                </a:tc>
                <a:tc>
                  <a:txBody>
                    <a:bodyPr/>
                    <a:lstStyle/>
                    <a:p>
                      <a:r>
                        <a:rPr lang="fr-FR" dirty="0">
                          <a:solidFill>
                            <a:srgbClr val="002060"/>
                          </a:solidFill>
                        </a:rPr>
                        <a:t>Les jeunes sans solution, diplômés ou non.</a:t>
                      </a:r>
                    </a:p>
                    <a:p>
                      <a:r>
                        <a:rPr lang="fr-FR" dirty="0">
                          <a:solidFill>
                            <a:srgbClr val="002060"/>
                          </a:solidFill>
                        </a:rPr>
                        <a:t>Ambition Emploi</a:t>
                      </a:r>
                    </a:p>
                  </a:txBody>
                  <a:tcPr anchor="ctr"/>
                </a:tc>
                <a:extLst>
                  <a:ext uri="{0D108BD9-81ED-4DB2-BD59-A6C34878D82A}">
                    <a16:rowId xmlns:a16="http://schemas.microsoft.com/office/drawing/2014/main" val="1222475205"/>
                  </a:ext>
                </a:extLst>
              </a:tr>
            </a:tbl>
          </a:graphicData>
        </a:graphic>
      </p:graphicFrame>
    </p:spTree>
    <p:extLst>
      <p:ext uri="{BB962C8B-B14F-4D97-AF65-F5344CB8AC3E}">
        <p14:creationId xmlns:p14="http://schemas.microsoft.com/office/powerpoint/2010/main" val="3655726783"/>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1" name="Google Shape;61;p14"/>
          <p:cNvSpPr txBox="1">
            <a:spLocks noGrp="1"/>
          </p:cNvSpPr>
          <p:nvPr>
            <p:ph type="ctrTitle"/>
          </p:nvPr>
        </p:nvSpPr>
        <p:spPr>
          <a:xfrm>
            <a:off x="415611" y="994107"/>
            <a:ext cx="11360800" cy="5191061"/>
          </a:xfrm>
          <a:prstGeom prst="rect">
            <a:avLst/>
          </a:prstGeom>
        </p:spPr>
        <p:txBody>
          <a:bodyPr spcFirstLastPara="1" wrap="square" lIns="121900" tIns="121900" rIns="121900" bIns="121900" anchor="b" anchorCtr="0">
            <a:spAutoFit/>
          </a:bodyPr>
          <a:lstStyle/>
          <a:p>
            <a:r>
              <a:rPr lang="fr" dirty="0">
                <a:solidFill>
                  <a:srgbClr val="FF9900"/>
                </a:solidFill>
              </a:rPr>
              <a:t>LA RÉFORME DE</a:t>
            </a:r>
            <a:r>
              <a:rPr lang="fr" sz="8400" b="1" dirty="0">
                <a:solidFill>
                  <a:srgbClr val="FF9900"/>
                </a:solidFill>
              </a:rPr>
              <a:t>S</a:t>
            </a:r>
            <a:r>
              <a:rPr lang="fr" dirty="0">
                <a:solidFill>
                  <a:srgbClr val="FF9900"/>
                </a:solidFill>
              </a:rPr>
              <a:t> LYCÉE</a:t>
            </a:r>
            <a:r>
              <a:rPr lang="fr" sz="8400" b="1" dirty="0">
                <a:solidFill>
                  <a:srgbClr val="FF9900"/>
                </a:solidFill>
              </a:rPr>
              <a:t>S</a:t>
            </a:r>
            <a:r>
              <a:rPr lang="fr" dirty="0">
                <a:solidFill>
                  <a:srgbClr val="FF9900"/>
                </a:solidFill>
              </a:rPr>
              <a:t> PROFESSIONNEL</a:t>
            </a:r>
            <a:r>
              <a:rPr lang="fr" sz="8400" b="1" dirty="0">
                <a:solidFill>
                  <a:srgbClr val="FF9900"/>
                </a:solidFill>
              </a:rPr>
              <a:t>S</a:t>
            </a:r>
            <a:endParaRPr b="1" dirty="0">
              <a:solidFill>
                <a:srgbClr val="FF9900"/>
              </a:solidFill>
            </a:endParaRPr>
          </a:p>
          <a:p>
            <a:endParaRPr b="1" dirty="0">
              <a:solidFill>
                <a:srgbClr val="FF99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827878901"/>
              </p:ext>
            </p:extLst>
          </p:nvPr>
        </p:nvGraphicFramePr>
        <p:xfrm>
          <a:off x="317657" y="1004527"/>
          <a:ext cx="11629712" cy="5965190"/>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370840">
                <a:tc>
                  <a:txBody>
                    <a:bodyPr/>
                    <a:lstStyle/>
                    <a:p>
                      <a:r>
                        <a:rPr lang="fr-FR" dirty="0"/>
                        <a:t>Descriptif missions lien mesures Réforme Lycées Professionnels</a:t>
                      </a:r>
                    </a:p>
                  </a:txBody>
                  <a:tcPr/>
                </a:tc>
                <a:tc>
                  <a:txBody>
                    <a:bodyPr/>
                    <a:lstStyle/>
                    <a:p>
                      <a:endParaRPr lang="fr-FR" dirty="0"/>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1">
                              <a:lumMod val="95000"/>
                            </a:schemeClr>
                          </a:solidFill>
                          <a:hlinkClick r:id="rId4">
                            <a:extLst>
                              <a:ext uri="{A12FA001-AC4F-418D-AE19-62706E023703}">
                                <ahyp:hlinkClr xmlns:ahyp="http://schemas.microsoft.com/office/drawing/2018/hyperlinkcolor" val="tx"/>
                              </a:ext>
                            </a:extLst>
                          </a:hlinkClick>
                        </a:rPr>
                        <a:t>Précisions Circulaire BO n°30 du 27/07/2023</a:t>
                      </a:r>
                      <a:endParaRPr lang="fr-FR" dirty="0">
                        <a:solidFill>
                          <a:schemeClr val="bg1">
                            <a:lumMod val="95000"/>
                          </a:schemeClr>
                        </a:solidFill>
                      </a:endParaRPr>
                    </a:p>
                    <a:p>
                      <a:endParaRPr lang="fr-FR" dirty="0"/>
                    </a:p>
                  </a:txBody>
                  <a:tcPr/>
                </a:tc>
                <a:extLst>
                  <a:ext uri="{0D108BD9-81ED-4DB2-BD59-A6C34878D82A}">
                    <a16:rowId xmlns:a16="http://schemas.microsoft.com/office/drawing/2014/main" val="3583592885"/>
                  </a:ext>
                </a:extLst>
              </a:tr>
              <a:tr h="370840">
                <a:tc>
                  <a:txBody>
                    <a:bodyPr/>
                    <a:lstStyle/>
                    <a:p>
                      <a:r>
                        <a:rPr lang="fr-FR" sz="1867" b="0" i="0" u="none" strike="noStrike" cap="none" dirty="0">
                          <a:solidFill>
                            <a:srgbClr val="002060"/>
                          </a:solidFill>
                          <a:effectLst/>
                          <a:latin typeface="+mn-lt"/>
                          <a:ea typeface="+mn-ea"/>
                          <a:cs typeface="+mn-cs"/>
                          <a:sym typeface="Arial"/>
                        </a:rPr>
                        <a:t>Accompagnement vers l’emploi</a:t>
                      </a:r>
                    </a:p>
                    <a:p>
                      <a:r>
                        <a:rPr lang="fr-FR" sz="1867" b="0" i="0" u="none" strike="noStrike" cap="none" dirty="0">
                          <a:solidFill>
                            <a:srgbClr val="002060"/>
                          </a:solidFill>
                          <a:effectLst/>
                          <a:latin typeface="+mn-lt"/>
                          <a:ea typeface="+mn-ea"/>
                          <a:cs typeface="+mn-cs"/>
                          <a:sym typeface="Arial"/>
                        </a:rPr>
                        <a:t>Faire vivre le lien établissement-entreprise </a:t>
                      </a:r>
                    </a:p>
                    <a:p>
                      <a:r>
                        <a:rPr lang="fr-FR" sz="1867" b="1" i="0" u="none" strike="noStrike" cap="none" dirty="0">
                          <a:solidFill>
                            <a:srgbClr val="002060"/>
                          </a:solidFill>
                          <a:effectLst/>
                          <a:latin typeface="+mn-lt"/>
                          <a:ea typeface="+mn-ea"/>
                          <a:cs typeface="+mn-cs"/>
                          <a:sym typeface="Arial"/>
                        </a:rPr>
                        <a:t>Forfait  Mesure 09 Bureau des Entreprises</a:t>
                      </a:r>
                      <a:endParaRPr lang="fr-FR" b="1" dirty="0">
                        <a:solidFill>
                          <a:srgbClr val="002060"/>
                        </a:solidFill>
                      </a:endParaRPr>
                    </a:p>
                  </a:txBody>
                  <a:tcPr marL="45720" marR="45720" anchor="ctr">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0" i="0" u="none" strike="noStrike" cap="none" dirty="0">
                          <a:solidFill>
                            <a:srgbClr val="002060"/>
                          </a:solidFill>
                          <a:effectLst/>
                          <a:latin typeface="+mn-lt"/>
                          <a:ea typeface="+mn-ea"/>
                          <a:cs typeface="+mn-cs"/>
                          <a:sym typeface="Arial"/>
                        </a:rPr>
                        <a:t>Accompagnement des tuteurs de stage, participation aux actions du bureau des entreprises</a:t>
                      </a:r>
                      <a:r>
                        <a:rPr lang="fr-FR" sz="1867" b="1" i="0" u="none" strike="noStrike" cap="none" dirty="0">
                          <a:solidFill>
                            <a:schemeClr val="dk1"/>
                          </a:solidFill>
                          <a:effectLst/>
                          <a:latin typeface="+mn-lt"/>
                          <a:ea typeface="+mn-ea"/>
                          <a:cs typeface="+mn-cs"/>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indent="0">
                        <a:buFont typeface="Wingdings" panose="05000000000000000000" pitchFamily="2" charset="2"/>
                        <a:buNone/>
                      </a:pPr>
                      <a:endParaRPr lang="fr-FR" sz="1867" b="1" i="0" u="none" strike="noStrike" cap="none" dirty="0">
                        <a:solidFill>
                          <a:srgbClr val="002060"/>
                        </a:solidFill>
                        <a:effectLst/>
                        <a:latin typeface="+mn-lt"/>
                        <a:ea typeface="+mn-ea"/>
                        <a:cs typeface="+mn-cs"/>
                        <a:sym typeface="Arial"/>
                      </a:endParaRPr>
                    </a:p>
                  </a:txBody>
                  <a:tcPr anchor="ctr">
                    <a:noFill/>
                  </a:tcPr>
                </a:tc>
                <a:extLst>
                  <a:ext uri="{0D108BD9-81ED-4DB2-BD59-A6C34878D82A}">
                    <a16:rowId xmlns:a16="http://schemas.microsoft.com/office/drawing/2014/main" val="1912194100"/>
                  </a:ext>
                </a:extLst>
              </a:tr>
              <a:tr h="370840">
                <a:tc>
                  <a:txBody>
                    <a:bodyPr/>
                    <a:lstStyle/>
                    <a:p>
                      <a:r>
                        <a:rPr lang="fr-FR" sz="1867" b="0" i="0" u="none" strike="noStrike" cap="none" dirty="0">
                          <a:solidFill>
                            <a:srgbClr val="002060"/>
                          </a:solidFill>
                          <a:effectLst/>
                          <a:latin typeface="+mn-lt"/>
                          <a:ea typeface="+mn-ea"/>
                          <a:cs typeface="+mn-cs"/>
                          <a:sym typeface="Arial"/>
                        </a:rPr>
                        <a:t>Enseignement et accompagnement dans les périodes </a:t>
                      </a:r>
                      <a:r>
                        <a:rPr lang="fr-FR" sz="1867" b="0" i="0" u="none" strike="noStrike" cap="none" dirty="0" err="1">
                          <a:solidFill>
                            <a:srgbClr val="002060"/>
                          </a:solidFill>
                          <a:effectLst/>
                          <a:latin typeface="+mn-lt"/>
                          <a:ea typeface="+mn-ea"/>
                          <a:cs typeface="+mn-cs"/>
                          <a:sym typeface="Arial"/>
                        </a:rPr>
                        <a:t>post-bac</a:t>
                      </a:r>
                      <a:r>
                        <a:rPr lang="fr-FR" sz="1867" b="0" i="0" u="none" strike="noStrike" cap="none" dirty="0">
                          <a:solidFill>
                            <a:srgbClr val="002060"/>
                          </a:solidFill>
                          <a:effectLst/>
                          <a:latin typeface="+mn-lt"/>
                          <a:ea typeface="+mn-ea"/>
                          <a:cs typeface="+mn-cs"/>
                          <a:sym typeface="Arial"/>
                        </a:rPr>
                        <a:t> professionnel</a:t>
                      </a:r>
                    </a:p>
                    <a:p>
                      <a:r>
                        <a:rPr lang="fr-FR" sz="1867" b="0" i="0" u="none" strike="noStrike" cap="none" dirty="0">
                          <a:solidFill>
                            <a:srgbClr val="002060"/>
                          </a:solidFill>
                          <a:effectLst/>
                          <a:latin typeface="+mn-lt"/>
                          <a:ea typeface="+mn-ea"/>
                          <a:cs typeface="+mn-cs"/>
                          <a:sym typeface="Arial"/>
                        </a:rPr>
                        <a:t>Intervenir dans des parcours de </a:t>
                      </a:r>
                      <a:r>
                        <a:rPr lang="fr-FR" sz="1867" b="1" i="0" u="none" strike="noStrike" cap="none" dirty="0">
                          <a:solidFill>
                            <a:srgbClr val="002060"/>
                          </a:solidFill>
                          <a:effectLst/>
                          <a:latin typeface="+mn-lt"/>
                          <a:ea typeface="+mn-ea"/>
                          <a:cs typeface="+mn-cs"/>
                          <a:sym typeface="Arial"/>
                        </a:rPr>
                        <a:t>consolidation en STS p</a:t>
                      </a:r>
                      <a:r>
                        <a:rPr lang="fr-FR" sz="1867" b="0" i="0" u="none" strike="noStrike" cap="none" dirty="0">
                          <a:solidFill>
                            <a:srgbClr val="002060"/>
                          </a:solidFill>
                          <a:effectLst/>
                          <a:latin typeface="+mn-lt"/>
                          <a:ea typeface="+mn-ea"/>
                          <a:cs typeface="+mn-cs"/>
                          <a:sym typeface="Arial"/>
                        </a:rPr>
                        <a:t>our augmenter les chances de réussite des étudiants fragiles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867" b="1" i="0" u="none" strike="noStrike" cap="none" dirty="0">
                          <a:solidFill>
                            <a:srgbClr val="002060"/>
                          </a:solidFill>
                          <a:effectLst/>
                          <a:latin typeface="+mn-lt"/>
                          <a:ea typeface="+mn-ea"/>
                          <a:cs typeface="+mn-cs"/>
                          <a:sym typeface="Arial"/>
                        </a:rPr>
                        <a:t>24H00 - Mesure 05  Dispositif prévention décrochage</a:t>
                      </a:r>
                      <a:endParaRPr lang="fr-FR" b="1" dirty="0">
                        <a:solidFill>
                          <a:srgbClr val="002060"/>
                        </a:solidFill>
                      </a:endParaRPr>
                    </a:p>
                    <a:p>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867" b="1" i="0" u="none" strike="noStrike" cap="none" dirty="0">
                          <a:solidFill>
                            <a:srgbClr val="002060"/>
                          </a:solidFill>
                          <a:effectLst/>
                          <a:latin typeface="+mn-lt"/>
                          <a:ea typeface="+mn-ea"/>
                          <a:cs typeface="+mn-cs"/>
                          <a:sym typeface="Arial"/>
                        </a:rPr>
                        <a:t>24H00 de face à face pédagogique et/ou coordination du dispositif</a:t>
                      </a:r>
                      <a:endParaRPr lang="fr-FR" b="1" dirty="0">
                        <a:solidFill>
                          <a:srgbClr val="002060"/>
                        </a:solidFill>
                      </a:endParaRPr>
                    </a:p>
                    <a:p>
                      <a:endParaRPr lang="fr-FR" sz="1867" b="1" i="0" u="none" strike="noStrike" cap="none" dirty="0">
                        <a:solidFill>
                          <a:srgbClr val="002060"/>
                        </a:solidFill>
                        <a:effectLst/>
                        <a:latin typeface="+mn-lt"/>
                        <a:ea typeface="+mn-ea"/>
                        <a:cs typeface="+mn-cs"/>
                        <a:sym typeface="Arial"/>
                      </a:endParaRPr>
                    </a:p>
                    <a:p>
                      <a:endParaRPr lang="fr-FR" b="0" dirty="0">
                        <a:solidFill>
                          <a:srgbClr val="002060"/>
                        </a:solidFill>
                      </a:endParaRPr>
                    </a:p>
                  </a:txBody>
                  <a:tcPr anchor="ctr"/>
                </a:tc>
                <a:tc>
                  <a:txBody>
                    <a:bodyPr/>
                    <a:lstStyle/>
                    <a:p>
                      <a:endParaRPr lang="fr-FR" dirty="0">
                        <a:solidFill>
                          <a:srgbClr val="002060"/>
                        </a:solidFill>
                      </a:endParaRPr>
                    </a:p>
                  </a:txBody>
                  <a:tcPr>
                    <a:noFill/>
                  </a:tcPr>
                </a:tc>
                <a:tc>
                  <a:txBody>
                    <a:bodyPr/>
                    <a:lstStyle/>
                    <a:p>
                      <a:r>
                        <a:rPr lang="fr-FR" sz="1867" b="0" i="0" u="none" strike="noStrike" cap="none" dirty="0">
                          <a:solidFill>
                            <a:srgbClr val="002060"/>
                          </a:solidFill>
                          <a:effectLst/>
                          <a:latin typeface="+mn-lt"/>
                          <a:ea typeface="+mn-ea"/>
                          <a:cs typeface="+mn-cs"/>
                          <a:sym typeface="Arial"/>
                        </a:rPr>
                        <a:t>À l’issue d’un bilan de mi-semestre, réalisé après les congés scolaires d’automne, les élèves de BTS identifiés comme étant en difficultés se voient proposer un parcours de consolidation. Examen en 2 voire 3 ans</a:t>
                      </a:r>
                    </a:p>
                    <a:p>
                      <a:endParaRPr lang="fr-FR" sz="1867" b="0" i="0" u="none" strike="noStrike" cap="none" dirty="0">
                        <a:solidFill>
                          <a:srgbClr val="002060"/>
                        </a:solidFill>
                        <a:effectLst/>
                        <a:latin typeface="+mn-lt"/>
                        <a:ea typeface="+mn-ea"/>
                        <a:cs typeface="+mn-cs"/>
                        <a:sym typeface="Arial"/>
                      </a:endParaRPr>
                    </a:p>
                  </a:txBody>
                  <a:tcPr anchor="ctr"/>
                </a:tc>
                <a:extLst>
                  <a:ext uri="{0D108BD9-81ED-4DB2-BD59-A6C34878D82A}">
                    <a16:rowId xmlns:a16="http://schemas.microsoft.com/office/drawing/2014/main" val="1222475205"/>
                  </a:ext>
                </a:extLst>
              </a:tr>
            </a:tbl>
          </a:graphicData>
        </a:graphic>
      </p:graphicFrame>
    </p:spTree>
    <p:extLst>
      <p:ext uri="{BB962C8B-B14F-4D97-AF65-F5344CB8AC3E}">
        <p14:creationId xmlns:p14="http://schemas.microsoft.com/office/powerpoint/2010/main" val="2980458086"/>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2319308031"/>
              </p:ext>
            </p:extLst>
          </p:nvPr>
        </p:nvGraphicFramePr>
        <p:xfrm>
          <a:off x="317657" y="1004528"/>
          <a:ext cx="11629712" cy="4542473"/>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624517">
                <a:tc>
                  <a:txBody>
                    <a:bodyPr/>
                    <a:lstStyle/>
                    <a:p>
                      <a:r>
                        <a:rPr lang="fr-FR" dirty="0"/>
                        <a:t>Descriptif missions lien mesures Réforme Lycées Professionnels</a:t>
                      </a:r>
                    </a:p>
                  </a:txBody>
                  <a:tcPr/>
                </a:tc>
                <a:tc>
                  <a:txBody>
                    <a:bodyPr/>
                    <a:lstStyle/>
                    <a:p>
                      <a:endParaRPr lang="fr-FR" dirty="0"/>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1">
                              <a:lumMod val="95000"/>
                            </a:schemeClr>
                          </a:solidFill>
                          <a:hlinkClick r:id="rId4">
                            <a:extLst>
                              <a:ext uri="{A12FA001-AC4F-418D-AE19-62706E023703}">
                                <ahyp:hlinkClr xmlns:ahyp="http://schemas.microsoft.com/office/drawing/2018/hyperlinkcolor" val="tx"/>
                              </a:ext>
                            </a:extLst>
                          </a:hlinkClick>
                        </a:rPr>
                        <a:t>Précisions Circulaire BO n°30 du 27/07/2023</a:t>
                      </a:r>
                      <a:endParaRPr lang="fr-FR" dirty="0">
                        <a:solidFill>
                          <a:schemeClr val="bg1">
                            <a:lumMod val="95000"/>
                          </a:schemeClr>
                        </a:solidFill>
                      </a:endParaRPr>
                    </a:p>
                    <a:p>
                      <a:endParaRPr lang="fr-FR" dirty="0"/>
                    </a:p>
                  </a:txBody>
                  <a:tcPr/>
                </a:tc>
                <a:extLst>
                  <a:ext uri="{0D108BD9-81ED-4DB2-BD59-A6C34878D82A}">
                    <a16:rowId xmlns:a16="http://schemas.microsoft.com/office/drawing/2014/main" val="3583592885"/>
                  </a:ext>
                </a:extLst>
              </a:tr>
              <a:tr h="355486">
                <a:tc gridSpan="3">
                  <a:txBody>
                    <a:bodyPr/>
                    <a:lstStyle/>
                    <a:p>
                      <a:pPr algn="ctr"/>
                      <a:r>
                        <a:rPr lang="fr-FR" b="1" dirty="0">
                          <a:solidFill>
                            <a:srgbClr val="FF6600"/>
                          </a:solidFill>
                        </a:rPr>
                        <a:t>THE LAST BUT NOT THE LEAST </a:t>
                      </a:r>
                    </a:p>
                  </a:txBody>
                  <a:tcPr marL="45720" marR="45720">
                    <a:noFill/>
                  </a:tcPr>
                </a:tc>
                <a:tc hMerge="1">
                  <a:txBody>
                    <a:bodyPr/>
                    <a:lstStyle/>
                    <a:p>
                      <a:endParaRPr lang="fr-FR" dirty="0">
                        <a:solidFill>
                          <a:srgbClr val="002060"/>
                        </a:solidFill>
                      </a:endParaRPr>
                    </a:p>
                  </a:txBody>
                  <a:tcPr>
                    <a:noFill/>
                  </a:tcPr>
                </a:tc>
                <a:tc hMerge="1">
                  <a:txBody>
                    <a:bodyPr/>
                    <a:lstStyle/>
                    <a:p>
                      <a:pPr marL="0" indent="0">
                        <a:buFont typeface="Wingdings" panose="05000000000000000000" pitchFamily="2" charset="2"/>
                        <a:buNone/>
                      </a:pPr>
                      <a:endParaRPr lang="fr-FR" sz="1867" b="1" i="0" u="none" strike="noStrike" cap="none" dirty="0">
                        <a:solidFill>
                          <a:srgbClr val="002060"/>
                        </a:solidFill>
                        <a:effectLst/>
                        <a:latin typeface="+mn-lt"/>
                        <a:ea typeface="+mn-ea"/>
                        <a:cs typeface="+mn-cs"/>
                        <a:sym typeface="Arial"/>
                      </a:endParaRPr>
                    </a:p>
                  </a:txBody>
                  <a:tcPr anchor="ctr">
                    <a:noFill/>
                  </a:tcPr>
                </a:tc>
                <a:extLst>
                  <a:ext uri="{0D108BD9-81ED-4DB2-BD59-A6C34878D82A}">
                    <a16:rowId xmlns:a16="http://schemas.microsoft.com/office/drawing/2014/main" val="431086666"/>
                  </a:ext>
                </a:extLst>
              </a:tr>
              <a:tr h="3314826">
                <a:tc>
                  <a:txBody>
                    <a:bodyPr/>
                    <a:lstStyle/>
                    <a:p>
                      <a:pPr algn="l"/>
                      <a:r>
                        <a:rPr lang="fr-FR" sz="1867" b="0" i="0" u="none" strike="noStrike" cap="none" dirty="0">
                          <a:solidFill>
                            <a:srgbClr val="002060"/>
                          </a:solidFill>
                          <a:effectLst/>
                          <a:latin typeface="+mn-lt"/>
                          <a:ea typeface="+mn-ea"/>
                          <a:cs typeface="+mn-cs"/>
                          <a:sym typeface="Arial"/>
                        </a:rPr>
                        <a:t>Enseignement et accompagnement dans les périodes </a:t>
                      </a:r>
                      <a:r>
                        <a:rPr lang="fr-FR" sz="1867" b="0" i="0" u="none" strike="noStrike" cap="none" dirty="0" err="1">
                          <a:solidFill>
                            <a:srgbClr val="002060"/>
                          </a:solidFill>
                          <a:effectLst/>
                          <a:latin typeface="+mn-lt"/>
                          <a:ea typeface="+mn-ea"/>
                          <a:cs typeface="+mn-cs"/>
                          <a:sym typeface="Arial"/>
                        </a:rPr>
                        <a:t>post-bac</a:t>
                      </a:r>
                      <a:r>
                        <a:rPr lang="fr-FR" sz="1867" b="0" i="0" u="none" strike="noStrike" cap="none" dirty="0">
                          <a:solidFill>
                            <a:srgbClr val="002060"/>
                          </a:solidFill>
                          <a:effectLst/>
                          <a:latin typeface="+mn-lt"/>
                          <a:ea typeface="+mn-ea"/>
                          <a:cs typeface="+mn-cs"/>
                          <a:sym typeface="Arial"/>
                        </a:rPr>
                        <a:t> professionnel</a:t>
                      </a:r>
                    </a:p>
                    <a:p>
                      <a:r>
                        <a:rPr lang="fr-FR" sz="1867" b="0" i="0" u="none" strike="noStrike" cap="none" dirty="0">
                          <a:solidFill>
                            <a:srgbClr val="002060"/>
                          </a:solidFill>
                          <a:effectLst/>
                          <a:latin typeface="+mn-lt"/>
                          <a:ea typeface="+mn-ea"/>
                          <a:cs typeface="+mn-cs"/>
                          <a:sym typeface="Arial"/>
                        </a:rPr>
                        <a:t>Enseigner dans les certificats de spécialisation (ex MC) et </a:t>
                      </a:r>
                      <a:r>
                        <a:rPr lang="fr-FR" sz="1867" b="0" i="0" u="none" strike="noStrike" cap="none" dirty="0" err="1">
                          <a:solidFill>
                            <a:srgbClr val="002060"/>
                          </a:solidFill>
                          <a:effectLst/>
                          <a:latin typeface="+mn-lt"/>
                          <a:ea typeface="+mn-ea"/>
                          <a:cs typeface="+mn-cs"/>
                          <a:sym typeface="Arial"/>
                        </a:rPr>
                        <a:t>FCIL</a:t>
                      </a:r>
                      <a:r>
                        <a:rPr lang="fr-FR" sz="1867" b="0" i="0" u="none" strike="noStrike" cap="none" dirty="0">
                          <a:solidFill>
                            <a:srgbClr val="002060"/>
                          </a:solidFill>
                          <a:effectLst/>
                          <a:latin typeface="+mn-lt"/>
                          <a:ea typeface="+mn-ea"/>
                          <a:cs typeface="+mn-cs"/>
                          <a:sym typeface="Arial"/>
                        </a:rPr>
                        <a:t> rajoutée par mes soins. </a:t>
                      </a:r>
                    </a:p>
                    <a:p>
                      <a:r>
                        <a:rPr lang="fr-FR" sz="1867" b="1" i="0" u="none" strike="noStrike" cap="none" dirty="0">
                          <a:solidFill>
                            <a:srgbClr val="002060"/>
                          </a:solidFill>
                          <a:effectLst/>
                          <a:latin typeface="+mn-lt"/>
                          <a:ea typeface="+mn-ea"/>
                          <a:cs typeface="+mn-cs"/>
                          <a:sym typeface="Arial"/>
                        </a:rPr>
                        <a:t>24H00 – Mesure 08 – 20 000 places en Bac +1</a:t>
                      </a:r>
                    </a:p>
                    <a:p>
                      <a:endParaRPr lang="fr-FR" sz="1867" b="1" i="0" u="none" strike="noStrike" cap="none" dirty="0">
                        <a:solidFill>
                          <a:srgbClr val="002060"/>
                        </a:solidFill>
                        <a:effectLst/>
                        <a:latin typeface="+mn-lt"/>
                        <a:ea typeface="+mn-ea"/>
                        <a:cs typeface="+mn-cs"/>
                        <a:sym typeface="Arial"/>
                      </a:endParaRPr>
                    </a:p>
                    <a:p>
                      <a:r>
                        <a:rPr lang="fr-FR" sz="1867" b="1" i="0" u="none" strike="noStrike" cap="none" dirty="0">
                          <a:solidFill>
                            <a:srgbClr val="002060"/>
                          </a:solidFill>
                          <a:effectLst/>
                          <a:latin typeface="+mn-lt"/>
                          <a:ea typeface="+mn-ea"/>
                          <a:cs typeface="+mn-cs"/>
                          <a:sym typeface="Arial"/>
                        </a:rPr>
                        <a:t>Voir développement BAC +1</a:t>
                      </a:r>
                    </a:p>
                    <a:p>
                      <a:endParaRPr lang="fr-FR" b="1" dirty="0">
                        <a:solidFill>
                          <a:srgbClr val="002060"/>
                        </a:solidFill>
                      </a:endParaRPr>
                    </a:p>
                  </a:txBody>
                  <a:tcPr marL="45720" marR="45720">
                    <a:noFill/>
                  </a:tcPr>
                </a:tc>
                <a:tc>
                  <a:txBody>
                    <a:bodyPr/>
                    <a:lstStyle/>
                    <a:p>
                      <a:endParaRPr lang="fr-FR" dirty="0">
                        <a:solidFill>
                          <a:srgbClr val="002060"/>
                        </a:solidFill>
                      </a:endParaRPr>
                    </a:p>
                  </a:txBody>
                  <a:tcPr>
                    <a:noFill/>
                  </a:tcPr>
                </a:tc>
                <a:tc>
                  <a:txBody>
                    <a:bodyPr/>
                    <a:lstStyle/>
                    <a:p>
                      <a:r>
                        <a:rPr lang="fr-FR" sz="1867" b="0" i="0" u="none" strike="noStrike" cap="none" dirty="0">
                          <a:solidFill>
                            <a:srgbClr val="002060"/>
                          </a:solidFill>
                          <a:effectLst/>
                          <a:latin typeface="+mn-lt"/>
                          <a:ea typeface="+mn-ea"/>
                          <a:cs typeface="+mn-cs"/>
                          <a:sym typeface="Arial"/>
                        </a:rPr>
                        <a:t>Dans ce contexte, les </a:t>
                      </a:r>
                      <a:r>
                        <a:rPr lang="fr-FR" sz="1867" b="0" i="0" u="none" strike="noStrike" cap="none" dirty="0" err="1">
                          <a:solidFill>
                            <a:srgbClr val="002060"/>
                          </a:solidFill>
                          <a:effectLst/>
                          <a:latin typeface="+mn-lt"/>
                          <a:ea typeface="+mn-ea"/>
                          <a:cs typeface="+mn-cs"/>
                          <a:sym typeface="Arial"/>
                        </a:rPr>
                        <a:t>PLP</a:t>
                      </a:r>
                      <a:r>
                        <a:rPr lang="fr-FR" sz="1867" b="0" i="0" u="none" strike="noStrike" cap="none" dirty="0">
                          <a:solidFill>
                            <a:srgbClr val="002060"/>
                          </a:solidFill>
                          <a:effectLst/>
                          <a:latin typeface="+mn-lt"/>
                          <a:ea typeface="+mn-ea"/>
                          <a:cs typeface="+mn-cs"/>
                          <a:sym typeface="Arial"/>
                        </a:rPr>
                        <a:t> volontaires interviennent dans ces formations en face à face pédagogique pour des activités d’enseignement.</a:t>
                      </a:r>
                    </a:p>
                    <a:p>
                      <a:endParaRPr lang="fr-FR" sz="1867" b="0" i="0" u="none" strike="noStrike" cap="none" dirty="0">
                        <a:solidFill>
                          <a:srgbClr val="002060"/>
                        </a:solidFill>
                        <a:effectLst/>
                        <a:latin typeface="+mn-lt"/>
                        <a:ea typeface="+mn-ea"/>
                        <a:cs typeface="+mn-cs"/>
                        <a:sym typeface="Arial"/>
                      </a:endParaRPr>
                    </a:p>
                    <a:p>
                      <a:r>
                        <a:rPr lang="fr-FR" sz="1867" b="0" i="0" u="none" strike="noStrike" cap="none" dirty="0">
                          <a:solidFill>
                            <a:srgbClr val="002060"/>
                          </a:solidFill>
                          <a:effectLst/>
                          <a:latin typeface="+mn-lt"/>
                          <a:ea typeface="+mn-ea"/>
                          <a:cs typeface="+mn-cs"/>
                          <a:sym typeface="Arial"/>
                        </a:rPr>
                        <a:t> </a:t>
                      </a:r>
                    </a:p>
                    <a:p>
                      <a:endParaRPr lang="fr-FR" sz="1867" b="0" i="0" u="none" strike="noStrike" cap="none" dirty="0">
                        <a:solidFill>
                          <a:srgbClr val="002060"/>
                        </a:solidFill>
                        <a:effectLst/>
                        <a:latin typeface="+mn-lt"/>
                        <a:ea typeface="+mn-ea"/>
                        <a:cs typeface="+mn-cs"/>
                        <a:sym typeface="Arial"/>
                      </a:endParaRPr>
                    </a:p>
                    <a:p>
                      <a:r>
                        <a:rPr lang="fr-FR" sz="1867" b="0" i="0" u="none" strike="noStrike" cap="none" dirty="0">
                          <a:solidFill>
                            <a:srgbClr val="002060"/>
                          </a:solidFill>
                          <a:effectLst/>
                          <a:latin typeface="+mn-lt"/>
                          <a:ea typeface="+mn-ea"/>
                          <a:cs typeface="+mn-cs"/>
                          <a:sym typeface="Arial"/>
                        </a:rPr>
                        <a:t>Cette mission n’est mobilisable que pour les heures de face à face pédagogique non comptabilisées au titre des heures d’enseignement, de service ou supplémentaires.</a:t>
                      </a:r>
                    </a:p>
                    <a:p>
                      <a:endParaRPr lang="fr-FR" sz="1867" b="0" i="0" u="none" strike="noStrike" cap="none" dirty="0">
                        <a:solidFill>
                          <a:srgbClr val="002060"/>
                        </a:solidFill>
                        <a:effectLst/>
                        <a:latin typeface="+mn-lt"/>
                        <a:ea typeface="+mn-ea"/>
                        <a:cs typeface="+mn-cs"/>
                        <a:sym typeface="Arial"/>
                      </a:endParaRPr>
                    </a:p>
                    <a:p>
                      <a:pPr marL="0" indent="0">
                        <a:buFont typeface="Wingdings" panose="05000000000000000000" pitchFamily="2" charset="2"/>
                        <a:buNone/>
                      </a:pPr>
                      <a:endParaRPr lang="fr-FR" sz="1867" b="1" i="0" u="none" strike="noStrike" cap="none" dirty="0">
                        <a:solidFill>
                          <a:srgbClr val="002060"/>
                        </a:solidFill>
                        <a:effectLst/>
                        <a:latin typeface="+mn-lt"/>
                        <a:ea typeface="+mn-ea"/>
                        <a:cs typeface="+mn-cs"/>
                        <a:sym typeface="Arial"/>
                      </a:endParaRPr>
                    </a:p>
                  </a:txBody>
                  <a:tcPr anchor="ctr">
                    <a:noFill/>
                  </a:tcPr>
                </a:tc>
                <a:extLst>
                  <a:ext uri="{0D108BD9-81ED-4DB2-BD59-A6C34878D82A}">
                    <a16:rowId xmlns:a16="http://schemas.microsoft.com/office/drawing/2014/main" val="1912194100"/>
                  </a:ext>
                </a:extLst>
              </a:tr>
            </a:tbl>
          </a:graphicData>
        </a:graphic>
      </p:graphicFrame>
    </p:spTree>
    <p:extLst>
      <p:ext uri="{BB962C8B-B14F-4D97-AF65-F5344CB8AC3E}">
        <p14:creationId xmlns:p14="http://schemas.microsoft.com/office/powerpoint/2010/main" val="1175649780"/>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24143" y="125128"/>
            <a:ext cx="12042266" cy="461665"/>
          </a:xfrm>
          <a:prstGeom prst="rect">
            <a:avLst/>
          </a:prstGeom>
          <a:noFill/>
        </p:spPr>
        <p:txBody>
          <a:bodyPr wrap="square" rtlCol="0">
            <a:spAutoFit/>
          </a:bodyPr>
          <a:lstStyle/>
          <a:p>
            <a:pPr algn="ctr"/>
            <a:r>
              <a:rPr lang="fr-FR" sz="2400" dirty="0">
                <a:solidFill>
                  <a:srgbClr val="FF6600"/>
                </a:solidFill>
              </a:rPr>
              <a:t>Les mesures généralisées à la rentrée 2024</a:t>
            </a:r>
          </a:p>
        </p:txBody>
      </p:sp>
      <p:graphicFrame>
        <p:nvGraphicFramePr>
          <p:cNvPr id="5" name="Diagramme 4">
            <a:extLst>
              <a:ext uri="{FF2B5EF4-FFF2-40B4-BE49-F238E27FC236}">
                <a16:creationId xmlns:a16="http://schemas.microsoft.com/office/drawing/2014/main" id="{F2F0C1B9-4997-BD39-F652-791CD37A377D}"/>
              </a:ext>
            </a:extLst>
          </p:cNvPr>
          <p:cNvGraphicFramePr/>
          <p:nvPr>
            <p:extLst>
              <p:ext uri="{D42A27DB-BD31-4B8C-83A1-F6EECF244321}">
                <p14:modId xmlns:p14="http://schemas.microsoft.com/office/powerpoint/2010/main" val="3571195408"/>
              </p:ext>
            </p:extLst>
          </p:nvPr>
        </p:nvGraphicFramePr>
        <p:xfrm>
          <a:off x="837398" y="911777"/>
          <a:ext cx="10969592" cy="6013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Non égal 1">
            <a:extLst>
              <a:ext uri="{FF2B5EF4-FFF2-40B4-BE49-F238E27FC236}">
                <a16:creationId xmlns:a16="http://schemas.microsoft.com/office/drawing/2014/main" id="{FE0E10DF-286F-AFB3-E1E9-FA8E30D84029}"/>
              </a:ext>
            </a:extLst>
          </p:cNvPr>
          <p:cNvSpPr/>
          <p:nvPr/>
        </p:nvSpPr>
        <p:spPr>
          <a:xfrm>
            <a:off x="5082139" y="3429000"/>
            <a:ext cx="577516" cy="461665"/>
          </a:xfrm>
          <a:prstGeom prst="mathNotEqual">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Tree>
    <p:extLst>
      <p:ext uri="{BB962C8B-B14F-4D97-AF65-F5344CB8AC3E}">
        <p14:creationId xmlns:p14="http://schemas.microsoft.com/office/powerpoint/2010/main" val="3082931053"/>
      </p:ext>
    </p:extLst>
  </p:cSld>
  <p:clrMapOvr>
    <a:overrideClrMapping bg1="lt1" tx1="dk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830997"/>
          </a:xfrm>
          <a:prstGeom prst="rect">
            <a:avLst/>
          </a:prstGeom>
          <a:noFill/>
        </p:spPr>
        <p:txBody>
          <a:bodyPr wrap="square" rtlCol="0">
            <a:spAutoFit/>
          </a:bodyPr>
          <a:lstStyle/>
          <a:p>
            <a:pPr algn="ctr"/>
            <a:r>
              <a:rPr lang="fr-FR" sz="2400" dirty="0">
                <a:solidFill>
                  <a:srgbClr val="FF6600"/>
                </a:solidFill>
              </a:rPr>
              <a:t>M 04 Organiser l’année de terminale</a:t>
            </a:r>
          </a:p>
          <a:p>
            <a:pPr algn="ctr"/>
            <a:r>
              <a:rPr lang="fr-FR" sz="2400" dirty="0">
                <a:solidFill>
                  <a:srgbClr val="FF6600"/>
                </a:solidFill>
              </a:rPr>
              <a:t>Projet Ministériel RS 2024 au </a:t>
            </a:r>
            <a:r>
              <a:rPr lang="fr-FR" sz="2400" b="1" dirty="0">
                <a:solidFill>
                  <a:srgbClr val="FF6600"/>
                </a:solidFill>
              </a:rPr>
              <a:t>08 janvier 2024</a:t>
            </a:r>
          </a:p>
        </p:txBody>
      </p:sp>
      <p:sp>
        <p:nvSpPr>
          <p:cNvPr id="8" name="ZoneTexte 7">
            <a:extLst>
              <a:ext uri="{FF2B5EF4-FFF2-40B4-BE49-F238E27FC236}">
                <a16:creationId xmlns:a16="http://schemas.microsoft.com/office/drawing/2014/main" id="{42489427-F2A2-E518-6CC5-B8550BED3BA6}"/>
              </a:ext>
            </a:extLst>
          </p:cNvPr>
          <p:cNvSpPr txBox="1"/>
          <p:nvPr/>
        </p:nvSpPr>
        <p:spPr>
          <a:xfrm>
            <a:off x="390577" y="1081253"/>
            <a:ext cx="11646569" cy="7571303"/>
          </a:xfrm>
          <a:prstGeom prst="rect">
            <a:avLst/>
          </a:prstGeom>
          <a:noFill/>
        </p:spPr>
        <p:txBody>
          <a:bodyPr wrap="square" rtlCol="0">
            <a:spAutoFit/>
          </a:bodyPr>
          <a:lstStyle/>
          <a:p>
            <a:endParaRPr lang="fr-FR" sz="2400" dirty="0">
              <a:solidFill>
                <a:srgbClr val="000091"/>
              </a:solidFill>
              <a:latin typeface="+mn-lt"/>
            </a:endParaRPr>
          </a:p>
          <a:p>
            <a:pPr algn="ctr"/>
            <a:r>
              <a:rPr lang="fr-FR" sz="2400" dirty="0">
                <a:solidFill>
                  <a:srgbClr val="000091"/>
                </a:solidFill>
                <a:latin typeface="+mn-lt"/>
              </a:rPr>
              <a:t>Aucun vote pour au Conseil Supérieur de l’</a:t>
            </a:r>
            <a:r>
              <a:rPr lang="fr-FR" sz="2400" cap="all" dirty="0">
                <a:solidFill>
                  <a:srgbClr val="000091"/>
                </a:solidFill>
                <a:latin typeface="+mn-lt"/>
              </a:rPr>
              <a:t>é</a:t>
            </a:r>
            <a:r>
              <a:rPr lang="fr-FR" sz="2400" dirty="0">
                <a:solidFill>
                  <a:srgbClr val="000091"/>
                </a:solidFill>
                <a:latin typeface="+mn-lt"/>
              </a:rPr>
              <a:t>ducation le 08 janvier 2024 !</a:t>
            </a:r>
          </a:p>
          <a:p>
            <a:pPr algn="ctr"/>
            <a:r>
              <a:rPr lang="fr-FR" sz="2400" dirty="0">
                <a:solidFill>
                  <a:srgbClr val="000091"/>
                </a:solidFill>
                <a:latin typeface="+mn-lt"/>
              </a:rPr>
              <a:t>Même les représentants des entreprises n’y sont pas favorables </a:t>
            </a:r>
          </a:p>
          <a:p>
            <a:pPr algn="ctr"/>
            <a:r>
              <a:rPr lang="fr-FR" sz="4000" dirty="0">
                <a:solidFill>
                  <a:srgbClr val="000091"/>
                </a:solidFill>
                <a:latin typeface="+mn-lt"/>
                <a:hlinkClick r:id="rId4">
                  <a:extLst>
                    <a:ext uri="{A12FA001-AC4F-418D-AE19-62706E023703}">
                      <ahyp:hlinkClr xmlns:ahyp="http://schemas.microsoft.com/office/drawing/2018/hyperlinkcolor" val="tx"/>
                    </a:ext>
                  </a:extLst>
                </a:hlinkClick>
              </a:rPr>
              <a:t>Le </a:t>
            </a:r>
            <a:r>
              <a:rPr lang="fr-FR" sz="4000" dirty="0" err="1">
                <a:solidFill>
                  <a:srgbClr val="000091"/>
                </a:solidFill>
                <a:latin typeface="+mn-lt"/>
                <a:hlinkClick r:id="rId4">
                  <a:extLst>
                    <a:ext uri="{A12FA001-AC4F-418D-AE19-62706E023703}">
                      <ahyp:hlinkClr xmlns:ahyp="http://schemas.microsoft.com/office/drawing/2018/hyperlinkcolor" val="tx"/>
                    </a:ext>
                  </a:extLst>
                </a:hlinkClick>
              </a:rPr>
              <a:t>SNALC</a:t>
            </a:r>
            <a:r>
              <a:rPr lang="fr-FR" sz="4000" dirty="0">
                <a:solidFill>
                  <a:srgbClr val="000091"/>
                </a:solidFill>
                <a:latin typeface="+mn-lt"/>
                <a:hlinkClick r:id="rId4">
                  <a:extLst>
                    <a:ext uri="{A12FA001-AC4F-418D-AE19-62706E023703}">
                      <ahyp:hlinkClr xmlns:ahyp="http://schemas.microsoft.com/office/drawing/2018/hyperlinkcolor" val="tx"/>
                    </a:ext>
                  </a:extLst>
                </a:hlinkClick>
              </a:rPr>
              <a:t> , en intersyndicale, demande à la Ministre de renoncer à ce projet</a:t>
            </a:r>
            <a:endParaRPr lang="fr-FR" sz="4000" dirty="0">
              <a:solidFill>
                <a:srgbClr val="000091"/>
              </a:solidFill>
              <a:latin typeface="+mn-lt"/>
            </a:endParaRPr>
          </a:p>
          <a:p>
            <a:pPr algn="ctr"/>
            <a:endParaRPr lang="fr-FR" sz="4000" dirty="0">
              <a:solidFill>
                <a:srgbClr val="C00000"/>
              </a:solidFill>
              <a:latin typeface="+mn-lt"/>
              <a:hlinkClick r:id="rId5">
                <a:extLst>
                  <a:ext uri="{A12FA001-AC4F-418D-AE19-62706E023703}">
                    <ahyp:hlinkClr xmlns:ahyp="http://schemas.microsoft.com/office/drawing/2018/hyperlinkcolor" val="tx"/>
                  </a:ext>
                </a:extLst>
              </a:hlinkClick>
            </a:endParaRPr>
          </a:p>
          <a:p>
            <a:pPr algn="ctr"/>
            <a:endParaRPr lang="fr-FR" sz="4000" dirty="0">
              <a:solidFill>
                <a:srgbClr val="C00000"/>
              </a:solidFill>
              <a:latin typeface="+mn-lt"/>
              <a:hlinkClick r:id="rId5">
                <a:extLst>
                  <a:ext uri="{A12FA001-AC4F-418D-AE19-62706E023703}">
                    <ahyp:hlinkClr xmlns:ahyp="http://schemas.microsoft.com/office/drawing/2018/hyperlinkcolor" val="tx"/>
                  </a:ext>
                </a:extLst>
              </a:hlinkClick>
            </a:endParaRPr>
          </a:p>
          <a:p>
            <a:pPr algn="ctr"/>
            <a:endParaRPr lang="fr-FR" sz="4000" dirty="0">
              <a:solidFill>
                <a:srgbClr val="C00000"/>
              </a:solidFill>
              <a:latin typeface="+mn-lt"/>
              <a:hlinkClick r:id="rId5">
                <a:extLst>
                  <a:ext uri="{A12FA001-AC4F-418D-AE19-62706E023703}">
                    <ahyp:hlinkClr xmlns:ahyp="http://schemas.microsoft.com/office/drawing/2018/hyperlinkcolor" val="tx"/>
                  </a:ext>
                </a:extLst>
              </a:hlinkClick>
            </a:endParaRPr>
          </a:p>
          <a:p>
            <a:pPr algn="ctr"/>
            <a:r>
              <a:rPr lang="fr-FR" sz="4000" dirty="0">
                <a:solidFill>
                  <a:srgbClr val="C00000"/>
                </a:solidFill>
                <a:latin typeface="+mn-lt"/>
                <a:hlinkClick r:id="rId6">
                  <a:extLst>
                    <a:ext uri="{A12FA001-AC4F-418D-AE19-62706E023703}">
                      <ahyp:hlinkClr xmlns:ahyp="http://schemas.microsoft.com/office/drawing/2018/hyperlinkcolor" val="tx"/>
                    </a:ext>
                  </a:extLst>
                </a:hlinkClick>
              </a:rPr>
              <a:t>Signez et faites signer la pétition</a:t>
            </a:r>
            <a:endParaRPr lang="fr-FR" sz="4000" dirty="0">
              <a:solidFill>
                <a:srgbClr val="C00000"/>
              </a:solidFill>
              <a:latin typeface="+mn-lt"/>
            </a:endParaRPr>
          </a:p>
          <a:p>
            <a:pPr algn="ctr"/>
            <a:endParaRPr lang="fr-FR" sz="4000" dirty="0">
              <a:solidFill>
                <a:srgbClr val="000091"/>
              </a:solidFill>
              <a:latin typeface="+mn-lt"/>
            </a:endParaRPr>
          </a:p>
          <a:p>
            <a:endParaRPr lang="fr-FR" sz="4000" dirty="0"/>
          </a:p>
          <a:p>
            <a:endParaRPr lang="fr-FR" sz="4000" dirty="0"/>
          </a:p>
          <a:p>
            <a:endParaRPr lang="fr-FR" sz="4000" dirty="0"/>
          </a:p>
          <a:p>
            <a:endParaRPr lang="fr-FR" dirty="0"/>
          </a:p>
        </p:txBody>
      </p:sp>
      <p:pic>
        <p:nvPicPr>
          <p:cNvPr id="10" name="Image 9">
            <a:extLst>
              <a:ext uri="{FF2B5EF4-FFF2-40B4-BE49-F238E27FC236}">
                <a16:creationId xmlns:a16="http://schemas.microsoft.com/office/drawing/2014/main" id="{F630D91E-D33A-226A-FC2E-5F6919F07C53}"/>
              </a:ext>
            </a:extLst>
          </p:cNvPr>
          <p:cNvPicPr>
            <a:picLocks noChangeAspect="1"/>
          </p:cNvPicPr>
          <p:nvPr/>
        </p:nvPicPr>
        <p:blipFill>
          <a:blip r:embed="rId7"/>
          <a:stretch>
            <a:fillRect/>
          </a:stretch>
        </p:blipFill>
        <p:spPr>
          <a:xfrm>
            <a:off x="4301187" y="3891709"/>
            <a:ext cx="3319463" cy="1247775"/>
          </a:xfrm>
          <a:prstGeom prst="rect">
            <a:avLst/>
          </a:prstGeom>
        </p:spPr>
      </p:pic>
    </p:spTree>
    <p:extLst>
      <p:ext uri="{BB962C8B-B14F-4D97-AF65-F5344CB8AC3E}">
        <p14:creationId xmlns:p14="http://schemas.microsoft.com/office/powerpoint/2010/main" val="3976831427"/>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830997"/>
          </a:xfrm>
          <a:prstGeom prst="rect">
            <a:avLst/>
          </a:prstGeom>
          <a:noFill/>
        </p:spPr>
        <p:txBody>
          <a:bodyPr wrap="square" rtlCol="0">
            <a:spAutoFit/>
          </a:bodyPr>
          <a:lstStyle/>
          <a:p>
            <a:pPr algn="ctr"/>
            <a:r>
              <a:rPr lang="fr-FR" sz="2400" dirty="0">
                <a:solidFill>
                  <a:srgbClr val="FF6600"/>
                </a:solidFill>
              </a:rPr>
              <a:t>M 04 Organiser l’année de terminale</a:t>
            </a:r>
          </a:p>
          <a:p>
            <a:pPr algn="ctr"/>
            <a:r>
              <a:rPr lang="fr-FR" sz="2400" dirty="0">
                <a:solidFill>
                  <a:srgbClr val="FF6600"/>
                </a:solidFill>
              </a:rPr>
              <a:t>Projet Ministériel RS 2024 au </a:t>
            </a:r>
            <a:r>
              <a:rPr lang="fr-FR" sz="2400" b="1" dirty="0">
                <a:solidFill>
                  <a:srgbClr val="FF6600"/>
                </a:solidFill>
              </a:rPr>
              <a:t>08 janvier 2024</a:t>
            </a:r>
          </a:p>
        </p:txBody>
      </p:sp>
      <p:sp>
        <p:nvSpPr>
          <p:cNvPr id="8" name="ZoneTexte 7">
            <a:extLst>
              <a:ext uri="{FF2B5EF4-FFF2-40B4-BE49-F238E27FC236}">
                <a16:creationId xmlns:a16="http://schemas.microsoft.com/office/drawing/2014/main" id="{42489427-F2A2-E518-6CC5-B8550BED3BA6}"/>
              </a:ext>
            </a:extLst>
          </p:cNvPr>
          <p:cNvSpPr txBox="1"/>
          <p:nvPr/>
        </p:nvSpPr>
        <p:spPr>
          <a:xfrm>
            <a:off x="390577" y="1081253"/>
            <a:ext cx="11646569" cy="6217087"/>
          </a:xfrm>
          <a:prstGeom prst="rect">
            <a:avLst/>
          </a:prstGeom>
          <a:noFill/>
        </p:spPr>
        <p:txBody>
          <a:bodyPr wrap="square" rtlCol="0">
            <a:spAutoFit/>
          </a:bodyPr>
          <a:lstStyle/>
          <a:p>
            <a:endParaRPr lang="fr-FR" sz="2400" dirty="0">
              <a:solidFill>
                <a:srgbClr val="000091"/>
              </a:solidFill>
              <a:latin typeface="+mn-lt"/>
            </a:endParaRPr>
          </a:p>
          <a:p>
            <a:pPr algn="ctr">
              <a:tabLst>
                <a:tab pos="9418638" algn="l"/>
              </a:tabLst>
            </a:pPr>
            <a:r>
              <a:rPr lang="fr-FR" sz="4000" dirty="0">
                <a:solidFill>
                  <a:srgbClr val="000091"/>
                </a:solidFill>
                <a:latin typeface="+mn-lt"/>
                <a:hlinkClick r:id="rId4">
                  <a:extLst>
                    <a:ext uri="{A12FA001-AC4F-418D-AE19-62706E023703}">
                      <ahyp:hlinkClr xmlns:ahyp="http://schemas.microsoft.com/office/drawing/2018/hyperlinkcolor" val="tx"/>
                    </a:ext>
                  </a:extLst>
                </a:hlinkClick>
              </a:rPr>
              <a:t>Le </a:t>
            </a:r>
            <a:r>
              <a:rPr lang="fr-FR" sz="4000" dirty="0" err="1">
                <a:solidFill>
                  <a:srgbClr val="000091"/>
                </a:solidFill>
                <a:latin typeface="+mn-lt"/>
                <a:hlinkClick r:id="rId4">
                  <a:extLst>
                    <a:ext uri="{A12FA001-AC4F-418D-AE19-62706E023703}">
                      <ahyp:hlinkClr xmlns:ahyp="http://schemas.microsoft.com/office/drawing/2018/hyperlinkcolor" val="tx"/>
                    </a:ext>
                  </a:extLst>
                </a:hlinkClick>
              </a:rPr>
              <a:t>SNALC</a:t>
            </a:r>
            <a:r>
              <a:rPr lang="fr-FR" sz="4000" dirty="0">
                <a:solidFill>
                  <a:srgbClr val="000091"/>
                </a:solidFill>
                <a:latin typeface="+mn-lt"/>
                <a:hlinkClick r:id="rId4">
                  <a:extLst>
                    <a:ext uri="{A12FA001-AC4F-418D-AE19-62706E023703}">
                      <ahyp:hlinkClr xmlns:ahyp="http://schemas.microsoft.com/office/drawing/2018/hyperlinkcolor" val="tx"/>
                    </a:ext>
                  </a:extLst>
                </a:hlinkClick>
              </a:rPr>
              <a:t> , en intersyndicale, appelle à la grève et la mobilisation la Ministre doit renoncer à ce projet</a:t>
            </a:r>
            <a:endParaRPr lang="fr-FR" sz="4000" dirty="0">
              <a:solidFill>
                <a:srgbClr val="000091"/>
              </a:solidFill>
              <a:latin typeface="+mn-lt"/>
            </a:endParaRPr>
          </a:p>
          <a:p>
            <a:pPr algn="ctr"/>
            <a:endParaRPr lang="fr-FR" sz="4000" dirty="0">
              <a:solidFill>
                <a:srgbClr val="C00000"/>
              </a:solidFill>
              <a:latin typeface="+mn-lt"/>
              <a:hlinkClick r:id="rId5">
                <a:extLst>
                  <a:ext uri="{A12FA001-AC4F-418D-AE19-62706E023703}">
                    <ahyp:hlinkClr xmlns:ahyp="http://schemas.microsoft.com/office/drawing/2018/hyperlinkcolor" val="tx"/>
                  </a:ext>
                </a:extLst>
              </a:hlinkClick>
            </a:endParaRPr>
          </a:p>
          <a:p>
            <a:pPr algn="ctr"/>
            <a:endParaRPr lang="fr-FR" sz="4000" dirty="0">
              <a:solidFill>
                <a:srgbClr val="C00000"/>
              </a:solidFill>
              <a:latin typeface="+mn-lt"/>
              <a:hlinkClick r:id="rId5">
                <a:extLst>
                  <a:ext uri="{A12FA001-AC4F-418D-AE19-62706E023703}">
                    <ahyp:hlinkClr xmlns:ahyp="http://schemas.microsoft.com/office/drawing/2018/hyperlinkcolor" val="tx"/>
                  </a:ext>
                </a:extLst>
              </a:hlinkClick>
            </a:endParaRPr>
          </a:p>
          <a:p>
            <a:pPr algn="ctr"/>
            <a:endParaRPr lang="fr-FR" sz="4000" dirty="0">
              <a:solidFill>
                <a:srgbClr val="C00000"/>
              </a:solidFill>
              <a:latin typeface="+mn-lt"/>
              <a:hlinkClick r:id="rId5">
                <a:extLst>
                  <a:ext uri="{A12FA001-AC4F-418D-AE19-62706E023703}">
                    <ahyp:hlinkClr xmlns:ahyp="http://schemas.microsoft.com/office/drawing/2018/hyperlinkcolor" val="tx"/>
                  </a:ext>
                </a:extLst>
              </a:hlinkClick>
            </a:endParaRPr>
          </a:p>
          <a:p>
            <a:endParaRPr lang="fr-FR" sz="4000" dirty="0"/>
          </a:p>
          <a:p>
            <a:endParaRPr lang="fr-FR" sz="4000" dirty="0"/>
          </a:p>
          <a:p>
            <a:endParaRPr lang="fr-FR" sz="4000" dirty="0"/>
          </a:p>
          <a:p>
            <a:endParaRPr lang="fr-FR" dirty="0"/>
          </a:p>
        </p:txBody>
      </p:sp>
      <p:pic>
        <p:nvPicPr>
          <p:cNvPr id="7" name="Image 6">
            <a:extLst>
              <a:ext uri="{FF2B5EF4-FFF2-40B4-BE49-F238E27FC236}">
                <a16:creationId xmlns:a16="http://schemas.microsoft.com/office/drawing/2014/main" id="{E406E32A-DFEA-B6E8-CA14-5D949DAA5A8A}"/>
              </a:ext>
            </a:extLst>
          </p:cNvPr>
          <p:cNvPicPr>
            <a:picLocks noChangeAspect="1"/>
          </p:cNvPicPr>
          <p:nvPr/>
        </p:nvPicPr>
        <p:blipFill>
          <a:blip r:embed="rId6"/>
          <a:stretch>
            <a:fillRect/>
          </a:stretch>
        </p:blipFill>
        <p:spPr>
          <a:xfrm>
            <a:off x="2520865" y="3687932"/>
            <a:ext cx="7385992" cy="2931979"/>
          </a:xfrm>
          <a:prstGeom prst="rect">
            <a:avLst/>
          </a:prstGeom>
        </p:spPr>
      </p:pic>
    </p:spTree>
    <p:extLst>
      <p:ext uri="{BB962C8B-B14F-4D97-AF65-F5344CB8AC3E}">
        <p14:creationId xmlns:p14="http://schemas.microsoft.com/office/powerpoint/2010/main" val="1832650605"/>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49734" y="325056"/>
            <a:ext cx="12042266" cy="1200329"/>
          </a:xfrm>
          <a:prstGeom prst="rect">
            <a:avLst/>
          </a:prstGeom>
          <a:noFill/>
        </p:spPr>
        <p:txBody>
          <a:bodyPr wrap="square" rtlCol="0">
            <a:spAutoFit/>
          </a:bodyPr>
          <a:lstStyle/>
          <a:p>
            <a:pPr algn="ctr"/>
            <a:r>
              <a:rPr lang="fr-FR" sz="2400" dirty="0">
                <a:solidFill>
                  <a:srgbClr val="FF6600"/>
                </a:solidFill>
              </a:rPr>
              <a:t>M 04 Organiser l’année de terminale</a:t>
            </a:r>
          </a:p>
          <a:p>
            <a:pPr algn="ctr"/>
            <a:r>
              <a:rPr lang="fr-FR" sz="2400" dirty="0">
                <a:solidFill>
                  <a:srgbClr val="FF6600"/>
                </a:solidFill>
              </a:rPr>
              <a:t>Projet Ministériel RS 2024 au </a:t>
            </a:r>
            <a:r>
              <a:rPr lang="fr-FR" sz="2400" b="1" dirty="0">
                <a:solidFill>
                  <a:srgbClr val="FF6600"/>
                </a:solidFill>
              </a:rPr>
              <a:t>08 janvier 2024</a:t>
            </a:r>
          </a:p>
          <a:p>
            <a:pPr algn="ctr"/>
            <a:endParaRPr lang="fr-FR" sz="2400" dirty="0">
              <a:solidFill>
                <a:srgbClr val="FF6600"/>
              </a:solidFill>
            </a:endParaRPr>
          </a:p>
        </p:txBody>
      </p:sp>
      <p:graphicFrame>
        <p:nvGraphicFramePr>
          <p:cNvPr id="9" name="Diagramme 8">
            <a:extLst>
              <a:ext uri="{FF2B5EF4-FFF2-40B4-BE49-F238E27FC236}">
                <a16:creationId xmlns:a16="http://schemas.microsoft.com/office/drawing/2014/main" id="{7ACBCC30-7A15-64B7-EB04-8827F59C6DCF}"/>
              </a:ext>
            </a:extLst>
          </p:cNvPr>
          <p:cNvGraphicFramePr/>
          <p:nvPr>
            <p:extLst>
              <p:ext uri="{D42A27DB-BD31-4B8C-83A1-F6EECF244321}">
                <p14:modId xmlns:p14="http://schemas.microsoft.com/office/powerpoint/2010/main" val="263227354"/>
              </p:ext>
            </p:extLst>
          </p:nvPr>
        </p:nvGraphicFramePr>
        <p:xfrm>
          <a:off x="1341316" y="1156053"/>
          <a:ext cx="980230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a:extLst>
              <a:ext uri="{FF2B5EF4-FFF2-40B4-BE49-F238E27FC236}">
                <a16:creationId xmlns:a16="http://schemas.microsoft.com/office/drawing/2014/main" id="{5AAF8F75-C1D8-D3AF-B755-C7BAC93EA49A}"/>
              </a:ext>
            </a:extLst>
          </p:cNvPr>
          <p:cNvSpPr txBox="1"/>
          <p:nvPr/>
        </p:nvSpPr>
        <p:spPr>
          <a:xfrm>
            <a:off x="3550748" y="5817994"/>
            <a:ext cx="2364381" cy="646331"/>
          </a:xfrm>
          <a:prstGeom prst="rect">
            <a:avLst/>
          </a:prstGeom>
          <a:noFill/>
        </p:spPr>
        <p:txBody>
          <a:bodyPr wrap="square" rtlCol="0">
            <a:spAutoFit/>
          </a:bodyPr>
          <a:lstStyle/>
          <a:p>
            <a:pPr algn="ctr"/>
            <a:r>
              <a:rPr lang="fr-FR" sz="3600" dirty="0">
                <a:solidFill>
                  <a:srgbClr val="FF0000"/>
                </a:solidFill>
              </a:rPr>
              <a:t>-  380 H</a:t>
            </a:r>
          </a:p>
        </p:txBody>
      </p:sp>
      <p:sp>
        <p:nvSpPr>
          <p:cNvPr id="11" name="ZoneTexte 10">
            <a:extLst>
              <a:ext uri="{FF2B5EF4-FFF2-40B4-BE49-F238E27FC236}">
                <a16:creationId xmlns:a16="http://schemas.microsoft.com/office/drawing/2014/main" id="{D9B00D2F-1814-616D-CB4D-4A9F3EAA8703}"/>
              </a:ext>
            </a:extLst>
          </p:cNvPr>
          <p:cNvSpPr txBox="1"/>
          <p:nvPr/>
        </p:nvSpPr>
        <p:spPr>
          <a:xfrm>
            <a:off x="7282339" y="5732090"/>
            <a:ext cx="2364381" cy="646331"/>
          </a:xfrm>
          <a:prstGeom prst="rect">
            <a:avLst/>
          </a:prstGeom>
          <a:noFill/>
        </p:spPr>
        <p:txBody>
          <a:bodyPr wrap="square" rtlCol="0">
            <a:spAutoFit/>
          </a:bodyPr>
          <a:lstStyle/>
          <a:p>
            <a:pPr algn="ctr"/>
            <a:r>
              <a:rPr lang="fr-FR" sz="3600" dirty="0">
                <a:solidFill>
                  <a:srgbClr val="FF0000"/>
                </a:solidFill>
              </a:rPr>
              <a:t>-  170 H</a:t>
            </a:r>
          </a:p>
        </p:txBody>
      </p:sp>
    </p:spTree>
    <p:extLst>
      <p:ext uri="{BB962C8B-B14F-4D97-AF65-F5344CB8AC3E}">
        <p14:creationId xmlns:p14="http://schemas.microsoft.com/office/powerpoint/2010/main" val="3369901122"/>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49734" y="200714"/>
            <a:ext cx="12042266" cy="461665"/>
          </a:xfrm>
          <a:prstGeom prst="rect">
            <a:avLst/>
          </a:prstGeom>
          <a:noFill/>
        </p:spPr>
        <p:txBody>
          <a:bodyPr wrap="square" rtlCol="0">
            <a:spAutoFit/>
          </a:bodyPr>
          <a:lstStyle/>
          <a:p>
            <a:pPr algn="ctr"/>
            <a:r>
              <a:rPr lang="fr-FR" sz="2400" dirty="0">
                <a:solidFill>
                  <a:srgbClr val="FF6600"/>
                </a:solidFill>
              </a:rPr>
              <a:t>M 04 Organiser l’année de terminale</a:t>
            </a:r>
          </a:p>
        </p:txBody>
      </p:sp>
      <p:pic>
        <p:nvPicPr>
          <p:cNvPr id="1026" name="Picture 2">
            <a:extLst>
              <a:ext uri="{FF2B5EF4-FFF2-40B4-BE49-F238E27FC236}">
                <a16:creationId xmlns:a16="http://schemas.microsoft.com/office/drawing/2014/main" id="{598780CD-FDF5-0A8C-FF24-8D66262DA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912" y="1637611"/>
            <a:ext cx="9177909" cy="50196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5B77532-8FD8-1C41-2231-751F3C0F8949}"/>
              </a:ext>
            </a:extLst>
          </p:cNvPr>
          <p:cNvSpPr txBox="1"/>
          <p:nvPr/>
        </p:nvSpPr>
        <p:spPr>
          <a:xfrm>
            <a:off x="1581912" y="603060"/>
            <a:ext cx="9507557" cy="954107"/>
          </a:xfrm>
          <a:prstGeom prst="rect">
            <a:avLst/>
          </a:prstGeom>
          <a:noFill/>
        </p:spPr>
        <p:txBody>
          <a:bodyPr wrap="square">
            <a:spAutoFit/>
          </a:bodyPr>
          <a:lstStyle/>
          <a:p>
            <a:pPr algn="ctr"/>
            <a:r>
              <a:rPr lang="fr-FR" sz="2800" b="1" i="0" dirty="0">
                <a:solidFill>
                  <a:srgbClr val="FF6600"/>
                </a:solidFill>
                <a:effectLst/>
                <a:latin typeface="Arial" panose="020B0604020202020204" pitchFamily="34" charset="0"/>
              </a:rPr>
              <a:t>-170 heures de cours et  – 2 semaines de </a:t>
            </a:r>
            <a:r>
              <a:rPr lang="fr-FR" sz="2800" b="1" i="0" dirty="0" err="1">
                <a:solidFill>
                  <a:srgbClr val="FF6600"/>
                </a:solidFill>
                <a:effectLst/>
                <a:latin typeface="Arial" panose="020B0604020202020204" pitchFamily="34" charset="0"/>
              </a:rPr>
              <a:t>PFMP</a:t>
            </a:r>
            <a:r>
              <a:rPr lang="fr-FR" sz="2800" b="1" i="0" dirty="0">
                <a:solidFill>
                  <a:srgbClr val="FF6600"/>
                </a:solidFill>
                <a:effectLst/>
                <a:latin typeface="Arial" panose="020B0604020202020204" pitchFamily="34" charset="0"/>
              </a:rPr>
              <a:t> </a:t>
            </a:r>
          </a:p>
          <a:p>
            <a:pPr algn="ctr"/>
            <a:r>
              <a:rPr lang="fr-FR" sz="2800" b="1" i="0" dirty="0">
                <a:solidFill>
                  <a:srgbClr val="FF6600"/>
                </a:solidFill>
                <a:effectLst/>
                <a:latin typeface="Arial" panose="020B0604020202020204" pitchFamily="34" charset="0"/>
              </a:rPr>
              <a:t> pour l’obtention du Bac Pro</a:t>
            </a:r>
            <a:endParaRPr lang="fr-FR" sz="2800" b="0" i="0" dirty="0">
              <a:effectLst/>
              <a:latin typeface="Arial" panose="020B0604020202020204" pitchFamily="34" charset="0"/>
            </a:endParaRPr>
          </a:p>
        </p:txBody>
      </p:sp>
    </p:spTree>
    <p:extLst>
      <p:ext uri="{BB962C8B-B14F-4D97-AF65-F5344CB8AC3E}">
        <p14:creationId xmlns:p14="http://schemas.microsoft.com/office/powerpoint/2010/main" val="3358683561"/>
      </p:ext>
    </p:extLst>
  </p:cSld>
  <p:clrMapOvr>
    <a:overrideClrMapping bg1="lt1" tx1="dk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315007"/>
            <a:ext cx="12042266" cy="1200329"/>
          </a:xfrm>
          <a:prstGeom prst="rect">
            <a:avLst/>
          </a:prstGeom>
          <a:noFill/>
        </p:spPr>
        <p:txBody>
          <a:bodyPr wrap="square" rtlCol="0">
            <a:spAutoFit/>
          </a:bodyPr>
          <a:lstStyle/>
          <a:p>
            <a:pPr algn="ctr"/>
            <a:r>
              <a:rPr lang="fr-FR" sz="2400" dirty="0">
                <a:solidFill>
                  <a:srgbClr val="FF6600"/>
                </a:solidFill>
              </a:rPr>
              <a:t>M 04 Organiser l’année de terminale</a:t>
            </a:r>
          </a:p>
          <a:p>
            <a:pPr algn="ctr"/>
            <a:r>
              <a:rPr lang="fr-FR" sz="2400" dirty="0">
                <a:solidFill>
                  <a:srgbClr val="FF6600"/>
                </a:solidFill>
              </a:rPr>
              <a:t>Projet Ministériel RS 2024 au </a:t>
            </a:r>
            <a:r>
              <a:rPr lang="fr-FR" sz="2400" b="1" dirty="0">
                <a:solidFill>
                  <a:srgbClr val="FF6600"/>
                </a:solidFill>
              </a:rPr>
              <a:t>08 janvier 2024</a:t>
            </a:r>
          </a:p>
          <a:p>
            <a:pPr algn="ctr"/>
            <a:endParaRPr lang="fr-FR" sz="2400" dirty="0">
              <a:solidFill>
                <a:srgbClr val="FF6600"/>
              </a:solidFill>
            </a:endParaRPr>
          </a:p>
        </p:txBody>
      </p:sp>
      <p:sp>
        <p:nvSpPr>
          <p:cNvPr id="13" name="ZoneTexte 12">
            <a:extLst>
              <a:ext uri="{FF2B5EF4-FFF2-40B4-BE49-F238E27FC236}">
                <a16:creationId xmlns:a16="http://schemas.microsoft.com/office/drawing/2014/main" id="{627BF39F-4891-73F2-2437-6D1A7456729E}"/>
              </a:ext>
            </a:extLst>
          </p:cNvPr>
          <p:cNvSpPr txBox="1"/>
          <p:nvPr/>
        </p:nvSpPr>
        <p:spPr>
          <a:xfrm>
            <a:off x="2906992" y="4632756"/>
            <a:ext cx="6451041" cy="830997"/>
          </a:xfrm>
          <a:prstGeom prst="rect">
            <a:avLst/>
          </a:prstGeom>
          <a:noFill/>
        </p:spPr>
        <p:txBody>
          <a:bodyPr wrap="square" rtlCol="0">
            <a:spAutoFit/>
          </a:bodyPr>
          <a:lstStyle/>
          <a:p>
            <a:r>
              <a:rPr kumimoji="0" lang="fr-FR" sz="2400" b="0" i="0" u="none" strike="noStrike" kern="0" cap="none" spc="0" normalizeH="0" baseline="0" noProof="0" dirty="0">
                <a:ln>
                  <a:noFill/>
                </a:ln>
                <a:solidFill>
                  <a:srgbClr val="002060"/>
                </a:solidFill>
                <a:effectLst/>
                <a:uLnTx/>
                <a:uFillTx/>
                <a:latin typeface="Arial"/>
                <a:cs typeface="Arial"/>
                <a:sym typeface="Arial"/>
                <a:hlinkClick r:id="rId4"/>
              </a:rPr>
              <a:t>PROJET GRILLE HORAIRE BAC PRO 3 ANS RS 2024</a:t>
            </a:r>
            <a:r>
              <a:rPr kumimoji="0" lang="fr-FR" sz="2400" b="0" i="0" u="none" strike="noStrike" kern="0" cap="none" spc="0" normalizeH="0" baseline="0" noProof="0" dirty="0">
                <a:ln>
                  <a:noFill/>
                </a:ln>
                <a:solidFill>
                  <a:srgbClr val="002060"/>
                </a:solidFill>
                <a:effectLst/>
                <a:uLnTx/>
                <a:uFillTx/>
                <a:latin typeface="Arial"/>
                <a:cs typeface="Arial"/>
                <a:sym typeface="Arial"/>
              </a:rPr>
              <a:t> </a:t>
            </a:r>
            <a:endParaRPr lang="fr-FR" dirty="0">
              <a:solidFill>
                <a:srgbClr val="002060"/>
              </a:solidFill>
            </a:endParaRPr>
          </a:p>
        </p:txBody>
      </p:sp>
      <p:sp>
        <p:nvSpPr>
          <p:cNvPr id="5" name="ZoneTexte 4">
            <a:extLst>
              <a:ext uri="{FF2B5EF4-FFF2-40B4-BE49-F238E27FC236}">
                <a16:creationId xmlns:a16="http://schemas.microsoft.com/office/drawing/2014/main" id="{284B40D7-C46E-1B5D-7A75-8970B933AC81}"/>
              </a:ext>
            </a:extLst>
          </p:cNvPr>
          <p:cNvSpPr txBox="1"/>
          <p:nvPr/>
        </p:nvSpPr>
        <p:spPr>
          <a:xfrm>
            <a:off x="2906992" y="2748186"/>
            <a:ext cx="609760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800" b="0" i="0" u="none" strike="noStrike" kern="0" cap="all" spc="0" normalizeH="0" noProof="0" dirty="0">
                <a:ln>
                  <a:noFill/>
                </a:ln>
                <a:solidFill>
                  <a:srgbClr val="000000"/>
                </a:solidFill>
                <a:effectLst/>
                <a:uLnTx/>
                <a:uFillTx/>
                <a:latin typeface="Arial"/>
                <a:cs typeface="Arial"/>
                <a:sym typeface="Arial"/>
              </a:rPr>
              <a:t> </a:t>
            </a:r>
            <a:r>
              <a:rPr kumimoji="0" lang="fr-FR" sz="4800" b="0" i="0" u="none" strike="noStrike" kern="0" cap="all" spc="0" normalizeH="0" noProof="0" dirty="0">
                <a:ln>
                  <a:noFill/>
                </a:ln>
                <a:solidFill>
                  <a:srgbClr val="C00000"/>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L’ avis du</a:t>
            </a:r>
            <a:r>
              <a:rPr kumimoji="0" lang="fr-FR" sz="4800" b="0" i="0" u="none" strike="noStrike" kern="0" cap="none" spc="0" normalizeH="0" baseline="0" noProof="0" dirty="0">
                <a:ln>
                  <a:noFill/>
                </a:ln>
                <a:solidFill>
                  <a:srgbClr val="C00000"/>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 </a:t>
            </a:r>
            <a:r>
              <a:rPr kumimoji="0" lang="fr-FR" sz="4800" b="0" i="0" u="none" strike="noStrike" kern="0" cap="none" spc="0" normalizeH="0" baseline="0" noProof="0" dirty="0" err="1">
                <a:ln>
                  <a:noFill/>
                </a:ln>
                <a:solidFill>
                  <a:srgbClr val="C00000"/>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SNALC</a:t>
            </a:r>
            <a:endParaRPr kumimoji="0" lang="fr-FR" sz="4800" b="0"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752964371"/>
      </p:ext>
    </p:extLst>
  </p:cSld>
  <p:clrMapOvr>
    <a:overrideClrMapping bg1="lt1" tx1="dk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315007"/>
            <a:ext cx="12042266" cy="1200329"/>
          </a:xfrm>
          <a:prstGeom prst="rect">
            <a:avLst/>
          </a:prstGeom>
          <a:noFill/>
        </p:spPr>
        <p:txBody>
          <a:bodyPr wrap="square" rtlCol="0">
            <a:spAutoFit/>
          </a:bodyPr>
          <a:lstStyle/>
          <a:p>
            <a:pPr algn="ctr"/>
            <a:r>
              <a:rPr lang="fr-FR" sz="2400" dirty="0">
                <a:solidFill>
                  <a:srgbClr val="FF6600"/>
                </a:solidFill>
              </a:rPr>
              <a:t>M 04 Organiser l’année de terminale</a:t>
            </a:r>
          </a:p>
          <a:p>
            <a:pPr algn="ctr"/>
            <a:r>
              <a:rPr lang="fr-FR" sz="2400" dirty="0">
                <a:solidFill>
                  <a:srgbClr val="FF6600"/>
                </a:solidFill>
              </a:rPr>
              <a:t>Projet Ministériel RS 2024 au </a:t>
            </a:r>
            <a:r>
              <a:rPr lang="fr-FR" sz="2400" b="1" dirty="0">
                <a:solidFill>
                  <a:srgbClr val="FF6600"/>
                </a:solidFill>
              </a:rPr>
              <a:t>08 janvier 2024</a:t>
            </a:r>
          </a:p>
          <a:p>
            <a:pPr algn="ctr"/>
            <a:endParaRPr lang="fr-FR" sz="2400" dirty="0">
              <a:solidFill>
                <a:srgbClr val="FF6600"/>
              </a:solidFill>
            </a:endParaRPr>
          </a:p>
        </p:txBody>
      </p:sp>
      <p:sp>
        <p:nvSpPr>
          <p:cNvPr id="4" name="ZoneTexte 3">
            <a:extLst>
              <a:ext uri="{FF2B5EF4-FFF2-40B4-BE49-F238E27FC236}">
                <a16:creationId xmlns:a16="http://schemas.microsoft.com/office/drawing/2014/main" id="{228CD993-341F-5CF9-FEBA-57B1E2211561}"/>
              </a:ext>
            </a:extLst>
          </p:cNvPr>
          <p:cNvSpPr txBox="1"/>
          <p:nvPr/>
        </p:nvSpPr>
        <p:spPr>
          <a:xfrm>
            <a:off x="555678" y="1114954"/>
            <a:ext cx="11153670" cy="5473934"/>
          </a:xfrm>
          <a:prstGeom prst="rect">
            <a:avLst/>
          </a:prstGeom>
          <a:noFill/>
        </p:spPr>
        <p:txBody>
          <a:bodyPr wrap="square">
            <a:spAutoFit/>
          </a:bodyPr>
          <a:lstStyle/>
          <a:p>
            <a:pPr>
              <a:lnSpc>
                <a:spcPct val="107000"/>
              </a:lnSpc>
              <a:spcAft>
                <a:spcPts val="800"/>
              </a:spcAft>
            </a:pPr>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fr-FR" sz="2400" dirty="0">
                <a:solidFill>
                  <a:srgbClr val="FF6600"/>
                </a:solidFill>
              </a:rPr>
              <a:t>Septembre à mi-mai tronc commun </a:t>
            </a:r>
          </a:p>
          <a:p>
            <a:pPr algn="just"/>
            <a:endParaRPr lang="fr-FR" sz="1867" dirty="0">
              <a:solidFill>
                <a:srgbClr val="002060"/>
              </a:solidFill>
              <a:latin typeface="+mn-lt"/>
              <a:ea typeface="+mn-ea"/>
              <a:cs typeface="+mn-cs"/>
            </a:endParaRPr>
          </a:p>
          <a:p>
            <a:pPr algn="just" fontAlgn="base">
              <a:buFont typeface="Arial" panose="020B0604020202020204" pitchFamily="34" charset="0"/>
              <a:buChar char="•"/>
            </a:pPr>
            <a:r>
              <a:rPr lang="fr-FR" sz="1867" dirty="0">
                <a:solidFill>
                  <a:srgbClr val="002060"/>
                </a:solidFill>
                <a:latin typeface="+mn-lt"/>
                <a:ea typeface="+mn-ea"/>
                <a:cs typeface="+mn-cs"/>
              </a:rPr>
              <a:t> 22 semaines de cours,</a:t>
            </a:r>
          </a:p>
          <a:p>
            <a:pPr algn="just" fontAlgn="base">
              <a:buFont typeface="Arial" panose="020B0604020202020204" pitchFamily="34" charset="0"/>
              <a:buChar char="•"/>
            </a:pPr>
            <a:r>
              <a:rPr lang="fr-FR" sz="1867" dirty="0">
                <a:solidFill>
                  <a:srgbClr val="002060"/>
                </a:solidFill>
                <a:latin typeface="+mn-lt"/>
                <a:ea typeface="+mn-ea"/>
                <a:cs typeface="+mn-cs"/>
              </a:rPr>
              <a:t> 6 semaines obligatoires de </a:t>
            </a:r>
            <a:r>
              <a:rPr lang="fr-FR" sz="1867" dirty="0" err="1">
                <a:solidFill>
                  <a:srgbClr val="002060"/>
                </a:solidFill>
                <a:latin typeface="+mn-lt"/>
                <a:ea typeface="+mn-ea"/>
                <a:cs typeface="+mn-cs"/>
              </a:rPr>
              <a:t>PFMP</a:t>
            </a:r>
            <a:r>
              <a:rPr lang="fr-FR" sz="1867" dirty="0">
                <a:solidFill>
                  <a:srgbClr val="002060"/>
                </a:solidFill>
                <a:latin typeface="+mn-lt"/>
                <a:ea typeface="+mn-ea"/>
                <a:cs typeface="+mn-cs"/>
              </a:rPr>
              <a:t> </a:t>
            </a:r>
            <a:r>
              <a:rPr lang="fr-FR" sz="1867" b="1" dirty="0">
                <a:solidFill>
                  <a:srgbClr val="002060"/>
                </a:solidFill>
                <a:latin typeface="+mn-lt"/>
                <a:ea typeface="+mn-ea"/>
                <a:cs typeface="+mn-cs"/>
              </a:rPr>
              <a:t>sécables, sans durée minimale</a:t>
            </a:r>
            <a:r>
              <a:rPr lang="fr-FR" sz="1867" dirty="0">
                <a:solidFill>
                  <a:srgbClr val="002060"/>
                </a:solidFill>
                <a:latin typeface="+mn-lt"/>
                <a:ea typeface="+mn-ea"/>
                <a:cs typeface="+mn-cs"/>
              </a:rPr>
              <a:t>,</a:t>
            </a:r>
          </a:p>
          <a:p>
            <a:pPr algn="just" fontAlgn="base">
              <a:buFont typeface="Arial" panose="020B0604020202020204" pitchFamily="34" charset="0"/>
              <a:buChar char="•"/>
            </a:pPr>
            <a:r>
              <a:rPr lang="fr-FR" sz="1867" dirty="0">
                <a:solidFill>
                  <a:srgbClr val="002060"/>
                </a:solidFill>
                <a:latin typeface="+mn-lt"/>
                <a:ea typeface="+mn-ea"/>
                <a:cs typeface="+mn-cs"/>
              </a:rPr>
              <a:t> 1 semaine d’examen avec la quasi-totalité des épreuves à la mi-mai.</a:t>
            </a:r>
          </a:p>
          <a:p>
            <a:pPr algn="just" fontAlgn="base"/>
            <a:endParaRPr lang="fr-FR" sz="1867" dirty="0">
              <a:solidFill>
                <a:srgbClr val="002060"/>
              </a:solidFill>
              <a:latin typeface="+mn-lt"/>
              <a:ea typeface="+mn-ea"/>
              <a:cs typeface="+mn-cs"/>
            </a:endParaRPr>
          </a:p>
          <a:p>
            <a:pPr algn="just"/>
            <a:r>
              <a:rPr lang="fr-FR" sz="2400" dirty="0">
                <a:solidFill>
                  <a:srgbClr val="FF6600"/>
                </a:solidFill>
              </a:rPr>
              <a:t>Mi-mai à début juillet mise en place d’un nouvel emploi du temps</a:t>
            </a:r>
          </a:p>
          <a:p>
            <a:pPr algn="just"/>
            <a:endParaRPr lang="fr-FR" sz="1867" dirty="0">
              <a:solidFill>
                <a:srgbClr val="002060"/>
              </a:solidFill>
              <a:latin typeface="+mn-lt"/>
              <a:ea typeface="+mn-ea"/>
              <a:cs typeface="+mn-cs"/>
            </a:endParaRPr>
          </a:p>
          <a:p>
            <a:pPr algn="just" fontAlgn="base">
              <a:buFont typeface="Arial" panose="020B0604020202020204" pitchFamily="34" charset="0"/>
              <a:buChar char="•"/>
            </a:pPr>
            <a:r>
              <a:rPr lang="fr-FR" sz="1867" dirty="0">
                <a:solidFill>
                  <a:srgbClr val="002060"/>
                </a:solidFill>
                <a:latin typeface="+mn-lt"/>
                <a:ea typeface="+mn-ea"/>
                <a:cs typeface="+mn-cs"/>
              </a:rPr>
              <a:t> 6 semaines de parcours différenciés :</a:t>
            </a:r>
          </a:p>
          <a:p>
            <a:pPr marL="800100" lvl="1" indent="-342900" algn="just" fontAlgn="base">
              <a:buFont typeface="Wingdings" panose="05000000000000000000" pitchFamily="2" charset="2"/>
              <a:buChar char="ü"/>
            </a:pPr>
            <a:r>
              <a:rPr lang="fr-FR" sz="1867" dirty="0">
                <a:solidFill>
                  <a:srgbClr val="002060"/>
                </a:solidFill>
                <a:latin typeface="+mn-lt"/>
                <a:ea typeface="+mn-ea"/>
                <a:cs typeface="+mn-cs"/>
              </a:rPr>
              <a:t>Prépa. à l’insertion professionnelle avec une </a:t>
            </a:r>
            <a:r>
              <a:rPr lang="fr-FR" sz="1867" dirty="0" err="1">
                <a:solidFill>
                  <a:srgbClr val="002060"/>
                </a:solidFill>
                <a:latin typeface="+mn-lt"/>
                <a:ea typeface="+mn-ea"/>
                <a:cs typeface="+mn-cs"/>
              </a:rPr>
              <a:t>PFMP</a:t>
            </a:r>
            <a:r>
              <a:rPr lang="fr-FR" sz="1867" dirty="0">
                <a:solidFill>
                  <a:srgbClr val="002060"/>
                </a:solidFill>
                <a:latin typeface="+mn-lt"/>
                <a:ea typeface="+mn-ea"/>
                <a:cs typeface="+mn-cs"/>
              </a:rPr>
              <a:t> complémentaire.</a:t>
            </a:r>
          </a:p>
          <a:p>
            <a:pPr marL="800100" lvl="1" indent="-342900" algn="just" fontAlgn="base">
              <a:buFont typeface="Wingdings" panose="05000000000000000000" pitchFamily="2" charset="2"/>
              <a:buChar char="ü"/>
            </a:pPr>
            <a:r>
              <a:rPr lang="fr-FR" sz="1867" dirty="0">
                <a:solidFill>
                  <a:srgbClr val="002060"/>
                </a:solidFill>
                <a:latin typeface="+mn-lt"/>
                <a:ea typeface="+mn-ea"/>
                <a:cs typeface="+mn-cs"/>
              </a:rPr>
              <a:t>Prépa. à la poursuite d’étude avec 30h hebdomadaires de renforcements disciplinaire (sans grille horaire et dont seront exclues les disciplines inexistantes en </a:t>
            </a:r>
            <a:r>
              <a:rPr lang="fr-FR" sz="1867" dirty="0" err="1">
                <a:solidFill>
                  <a:srgbClr val="002060"/>
                </a:solidFill>
                <a:latin typeface="+mn-lt"/>
                <a:ea typeface="+mn-ea"/>
                <a:cs typeface="+mn-cs"/>
              </a:rPr>
              <a:t>post-bac</a:t>
            </a:r>
            <a:r>
              <a:rPr lang="fr-FR" sz="1867" dirty="0">
                <a:solidFill>
                  <a:srgbClr val="002060"/>
                </a:solidFill>
                <a:latin typeface="+mn-lt"/>
                <a:ea typeface="+mn-ea"/>
                <a:cs typeface="+mn-cs"/>
              </a:rPr>
              <a:t>), méthodologiques et de compétences psychosociales.</a:t>
            </a:r>
          </a:p>
          <a:p>
            <a:pPr marL="457200" lvl="1" algn="just" fontAlgn="base"/>
            <a:endParaRPr lang="fr-FR" sz="1867" dirty="0">
              <a:solidFill>
                <a:srgbClr val="002060"/>
              </a:solidFill>
              <a:latin typeface="+mn-lt"/>
              <a:ea typeface="+mn-ea"/>
              <a:cs typeface="+mn-cs"/>
            </a:endParaRPr>
          </a:p>
          <a:p>
            <a:pPr algn="just" fontAlgn="base">
              <a:buFont typeface="Arial" panose="020B0604020202020204" pitchFamily="34" charset="0"/>
              <a:buChar char="•"/>
            </a:pPr>
            <a:r>
              <a:rPr lang="fr-FR" sz="1867" dirty="0">
                <a:solidFill>
                  <a:srgbClr val="002060"/>
                </a:solidFill>
                <a:latin typeface="+mn-lt"/>
                <a:ea typeface="+mn-ea"/>
                <a:cs typeface="+mn-cs"/>
              </a:rPr>
              <a:t> 1 semaine d’examen : </a:t>
            </a:r>
            <a:r>
              <a:rPr lang="fr-FR" sz="1867" dirty="0" err="1">
                <a:solidFill>
                  <a:srgbClr val="002060"/>
                </a:solidFill>
                <a:latin typeface="+mn-lt"/>
                <a:ea typeface="+mn-ea"/>
                <a:cs typeface="+mn-cs"/>
              </a:rPr>
              <a:t>PSE</a:t>
            </a:r>
            <a:r>
              <a:rPr lang="fr-FR" sz="1867" dirty="0">
                <a:solidFill>
                  <a:srgbClr val="002060"/>
                </a:solidFill>
                <a:latin typeface="+mn-lt"/>
                <a:ea typeface="+mn-ea"/>
                <a:cs typeface="+mn-cs"/>
              </a:rPr>
              <a:t> et oral de projet.</a:t>
            </a:r>
          </a:p>
          <a:p>
            <a:pPr algn="just" fontAlgn="base">
              <a:buFont typeface="Arial" panose="020B0604020202020204" pitchFamily="34" charset="0"/>
              <a:buChar char="•"/>
            </a:pPr>
            <a:r>
              <a:rPr lang="fr-FR" sz="1867" dirty="0">
                <a:solidFill>
                  <a:srgbClr val="002060"/>
                </a:solidFill>
                <a:latin typeface="+mn-lt"/>
                <a:ea typeface="+mn-ea"/>
                <a:cs typeface="+mn-cs"/>
              </a:rPr>
              <a:t> En parallèle, les </a:t>
            </a:r>
            <a:r>
              <a:rPr lang="fr-FR" sz="1867" dirty="0" err="1">
                <a:solidFill>
                  <a:srgbClr val="002060"/>
                </a:solidFill>
                <a:latin typeface="+mn-lt"/>
                <a:ea typeface="+mn-ea"/>
                <a:cs typeface="+mn-cs"/>
              </a:rPr>
              <a:t>PLP</a:t>
            </a:r>
            <a:r>
              <a:rPr lang="fr-FR" sz="1867" dirty="0">
                <a:solidFill>
                  <a:srgbClr val="002060"/>
                </a:solidFill>
                <a:latin typeface="+mn-lt"/>
                <a:ea typeface="+mn-ea"/>
                <a:cs typeface="+mn-cs"/>
              </a:rPr>
              <a:t> seront réquisitionnés pour certifier les candidats des CFA privés et corriger les copies des épreuves de mai.</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3272412"/>
      </p:ext>
    </p:extLst>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86236" y="288722"/>
            <a:ext cx="12042266" cy="1200329"/>
          </a:xfrm>
          <a:prstGeom prst="rect">
            <a:avLst/>
          </a:prstGeom>
          <a:noFill/>
        </p:spPr>
        <p:txBody>
          <a:bodyPr wrap="square" rtlCol="0">
            <a:spAutoFit/>
          </a:bodyPr>
          <a:lstStyle/>
          <a:p>
            <a:pPr algn="ctr"/>
            <a:r>
              <a:rPr lang="fr-FR" sz="2400" dirty="0">
                <a:solidFill>
                  <a:srgbClr val="FF6600"/>
                </a:solidFill>
              </a:rPr>
              <a:t>M 04 Organiser l’année de terminale</a:t>
            </a:r>
          </a:p>
          <a:p>
            <a:pPr algn="ctr"/>
            <a:r>
              <a:rPr lang="fr-FR" sz="2400" dirty="0">
                <a:solidFill>
                  <a:srgbClr val="FF6600"/>
                </a:solidFill>
              </a:rPr>
              <a:t>Projet Ministériel RS 2024 au </a:t>
            </a:r>
            <a:r>
              <a:rPr lang="fr-FR" sz="2400" b="1" dirty="0">
                <a:solidFill>
                  <a:srgbClr val="FF6600"/>
                </a:solidFill>
              </a:rPr>
              <a:t>08 janvier 2024</a:t>
            </a:r>
          </a:p>
          <a:p>
            <a:pPr algn="ctr"/>
            <a:endParaRPr lang="fr-FR" sz="2400" b="1" dirty="0">
              <a:solidFill>
                <a:srgbClr val="FF6600"/>
              </a:solidFill>
            </a:endParaRPr>
          </a:p>
        </p:txBody>
      </p:sp>
      <p:sp>
        <p:nvSpPr>
          <p:cNvPr id="5" name="ZoneTexte 4">
            <a:extLst>
              <a:ext uri="{FF2B5EF4-FFF2-40B4-BE49-F238E27FC236}">
                <a16:creationId xmlns:a16="http://schemas.microsoft.com/office/drawing/2014/main" id="{F906EE23-A678-E51D-70C5-BB3CF882BD9C}"/>
              </a:ext>
            </a:extLst>
          </p:cNvPr>
          <p:cNvSpPr txBox="1"/>
          <p:nvPr/>
        </p:nvSpPr>
        <p:spPr>
          <a:xfrm>
            <a:off x="783771" y="1326382"/>
            <a:ext cx="10753080" cy="646331"/>
          </a:xfrm>
          <a:prstGeom prst="rect">
            <a:avLst/>
          </a:prstGeom>
          <a:noFill/>
        </p:spPr>
        <p:txBody>
          <a:bodyPr wrap="square" rtlCol="0">
            <a:spAutoFit/>
          </a:bodyPr>
          <a:lstStyle/>
          <a:p>
            <a:r>
              <a:rPr lang="fr-FR" sz="1800" dirty="0">
                <a:solidFill>
                  <a:srgbClr val="002060"/>
                </a:solidFill>
              </a:rPr>
              <a:t>Avant      : 26 sem. de cours + 8 sem. </a:t>
            </a:r>
            <a:r>
              <a:rPr lang="fr-FR" sz="1800" dirty="0" err="1">
                <a:solidFill>
                  <a:srgbClr val="002060"/>
                </a:solidFill>
              </a:rPr>
              <a:t>PFMP</a:t>
            </a:r>
            <a:r>
              <a:rPr lang="fr-FR" sz="1800" dirty="0">
                <a:solidFill>
                  <a:srgbClr val="002060"/>
                </a:solidFill>
              </a:rPr>
              <a:t> + 2 sem. Examens  =  36 sem.</a:t>
            </a:r>
          </a:p>
          <a:p>
            <a:r>
              <a:rPr lang="fr-FR" sz="1800" dirty="0">
                <a:solidFill>
                  <a:srgbClr val="002060"/>
                </a:solidFill>
              </a:rPr>
              <a:t>RS 2024 : 22 sem. de cours + 6 sem. </a:t>
            </a:r>
            <a:r>
              <a:rPr lang="fr-FR" sz="1800" dirty="0" err="1">
                <a:solidFill>
                  <a:srgbClr val="002060"/>
                </a:solidFill>
              </a:rPr>
              <a:t>PFMP</a:t>
            </a:r>
            <a:r>
              <a:rPr lang="fr-FR" sz="1800" dirty="0">
                <a:solidFill>
                  <a:srgbClr val="002060"/>
                </a:solidFill>
              </a:rPr>
              <a:t> + 2 sem. Examens  + 6 sem. P.P.  = 36 sem.</a:t>
            </a:r>
          </a:p>
        </p:txBody>
      </p:sp>
      <p:graphicFrame>
        <p:nvGraphicFramePr>
          <p:cNvPr id="15" name="Tableau 14">
            <a:extLst>
              <a:ext uri="{FF2B5EF4-FFF2-40B4-BE49-F238E27FC236}">
                <a16:creationId xmlns:a16="http://schemas.microsoft.com/office/drawing/2014/main" id="{DD978EEB-EA54-3E6E-F6ED-F4F1B67019EE}"/>
              </a:ext>
            </a:extLst>
          </p:cNvPr>
          <p:cNvGraphicFramePr>
            <a:graphicFrameLocks noGrp="1"/>
          </p:cNvGraphicFramePr>
          <p:nvPr>
            <p:extLst>
              <p:ext uri="{D42A27DB-BD31-4B8C-83A1-F6EECF244321}">
                <p14:modId xmlns:p14="http://schemas.microsoft.com/office/powerpoint/2010/main" val="3370629266"/>
              </p:ext>
            </p:extLst>
          </p:nvPr>
        </p:nvGraphicFramePr>
        <p:xfrm>
          <a:off x="592687" y="2018006"/>
          <a:ext cx="10972800" cy="338709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1897581197"/>
                    </a:ext>
                  </a:extLst>
                </a:gridCol>
                <a:gridCol w="1714500">
                  <a:extLst>
                    <a:ext uri="{9D8B030D-6E8A-4147-A177-3AD203B41FA5}">
                      <a16:colId xmlns:a16="http://schemas.microsoft.com/office/drawing/2014/main" val="338872524"/>
                    </a:ext>
                  </a:extLst>
                </a:gridCol>
                <a:gridCol w="1714500">
                  <a:extLst>
                    <a:ext uri="{9D8B030D-6E8A-4147-A177-3AD203B41FA5}">
                      <a16:colId xmlns:a16="http://schemas.microsoft.com/office/drawing/2014/main" val="3897216155"/>
                    </a:ext>
                  </a:extLst>
                </a:gridCol>
                <a:gridCol w="1714500">
                  <a:extLst>
                    <a:ext uri="{9D8B030D-6E8A-4147-A177-3AD203B41FA5}">
                      <a16:colId xmlns:a16="http://schemas.microsoft.com/office/drawing/2014/main" val="658029223"/>
                    </a:ext>
                  </a:extLst>
                </a:gridCol>
                <a:gridCol w="1714500">
                  <a:extLst>
                    <a:ext uri="{9D8B030D-6E8A-4147-A177-3AD203B41FA5}">
                      <a16:colId xmlns:a16="http://schemas.microsoft.com/office/drawing/2014/main" val="2560940990"/>
                    </a:ext>
                  </a:extLst>
                </a:gridCol>
                <a:gridCol w="1714500">
                  <a:extLst>
                    <a:ext uri="{9D8B030D-6E8A-4147-A177-3AD203B41FA5}">
                      <a16:colId xmlns:a16="http://schemas.microsoft.com/office/drawing/2014/main" val="3634176329"/>
                    </a:ext>
                  </a:extLst>
                </a:gridCol>
              </a:tblGrid>
              <a:tr h="523875">
                <a:tc gridSpan="3">
                  <a:txBody>
                    <a:bodyPr/>
                    <a:lstStyle/>
                    <a:p>
                      <a:pPr algn="ctr" rtl="0" fontAlgn="ctr"/>
                      <a:r>
                        <a:rPr lang="fr-FR" sz="1800" u="none" strike="noStrike" dirty="0">
                          <a:effectLst/>
                        </a:rPr>
                        <a:t>Septembre à mi-mai</a:t>
                      </a:r>
                      <a:endParaRPr lang="fr-FR" sz="1800" b="1" i="0" u="none" strike="noStrike" dirty="0">
                        <a:solidFill>
                          <a:srgbClr val="FFFFFF"/>
                        </a:solidFill>
                        <a:effectLst/>
                        <a:latin typeface="Arial" panose="020B0604020202020204" pitchFamily="34" charset="0"/>
                      </a:endParaRPr>
                    </a:p>
                  </a:txBody>
                  <a:tcPr marL="9525" marR="9525" marT="9525" marB="0" anchor="ctr"/>
                </a:tc>
                <a:tc hMerge="1">
                  <a:txBody>
                    <a:bodyPr/>
                    <a:lstStyle/>
                    <a:p>
                      <a:pPr algn="ctr" rtl="0" fontAlgn="ctr"/>
                      <a:endParaRPr lang="fr-FR" sz="1800" b="1" i="0" u="none" strike="noStrike" dirty="0">
                        <a:solidFill>
                          <a:srgbClr val="FFFFFF"/>
                        </a:solidFill>
                        <a:effectLst/>
                        <a:latin typeface="Arial" panose="020B0604020202020204" pitchFamily="34" charset="0"/>
                      </a:endParaRPr>
                    </a:p>
                  </a:txBody>
                  <a:tcPr marL="9525" marR="9525" marT="9525" marB="0" anchor="ctr"/>
                </a:tc>
                <a:tc hMerge="1">
                  <a:txBody>
                    <a:bodyPr/>
                    <a:lstStyle/>
                    <a:p>
                      <a:pPr algn="ctr" rtl="0" fontAlgn="ctr"/>
                      <a:endParaRPr lang="fr-FR" sz="1800" b="1" i="0" u="none" strike="noStrike" dirty="0">
                        <a:solidFill>
                          <a:srgbClr val="FFFFFF"/>
                        </a:solidFill>
                        <a:effectLst/>
                        <a:latin typeface="Arial" panose="020B0604020202020204" pitchFamily="34" charset="0"/>
                      </a:endParaRPr>
                    </a:p>
                  </a:txBody>
                  <a:tcPr marL="9525" marR="9525" marT="9525" marB="0" anchor="ctr"/>
                </a:tc>
                <a:tc gridSpan="2">
                  <a:txBody>
                    <a:bodyPr/>
                    <a:lstStyle/>
                    <a:p>
                      <a:pPr algn="ctr" rtl="0" fontAlgn="ctr"/>
                      <a:r>
                        <a:rPr lang="fr-FR" sz="1800" u="none" strike="noStrike" dirty="0">
                          <a:effectLst/>
                        </a:rPr>
                        <a:t>Mai-juin</a:t>
                      </a:r>
                      <a:endParaRPr lang="fr-FR" sz="1800" b="1" i="0" u="none" strike="noStrike" dirty="0">
                        <a:solidFill>
                          <a:srgbClr val="FFFFFF"/>
                        </a:solidFill>
                        <a:effectLst/>
                        <a:latin typeface="Arial" panose="020B0604020202020204" pitchFamily="34" charset="0"/>
                      </a:endParaRPr>
                    </a:p>
                  </a:txBody>
                  <a:tcPr marL="9525" marR="9525" marT="9525" marB="0" anchor="ctr"/>
                </a:tc>
                <a:tc hMerge="1">
                  <a:txBody>
                    <a:bodyPr/>
                    <a:lstStyle/>
                    <a:p>
                      <a:pPr algn="ctr" rtl="0" fontAlgn="ctr"/>
                      <a:r>
                        <a:rPr lang="fr-FR" sz="1800" u="none" strike="noStrike" dirty="0">
                          <a:effectLst/>
                        </a:rPr>
                        <a:t>Mai-juin</a:t>
                      </a:r>
                      <a:endParaRPr lang="fr-FR"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rtl="0" fontAlgn="ctr"/>
                      <a:r>
                        <a:rPr lang="fr-FR" sz="1800" u="none" strike="noStrike">
                          <a:effectLst/>
                        </a:rPr>
                        <a:t>Juillet</a:t>
                      </a:r>
                      <a:endParaRPr lang="fr-FR" sz="1800" b="1"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06562960"/>
                  </a:ext>
                </a:extLst>
              </a:tr>
              <a:tr h="314325">
                <a:tc gridSpan="3">
                  <a:txBody>
                    <a:bodyPr/>
                    <a:lstStyle/>
                    <a:p>
                      <a:pPr algn="ctr" rtl="0" fontAlgn="ctr"/>
                      <a:r>
                        <a:rPr lang="fr-FR" sz="1800" b="0" i="0" u="none" strike="noStrike" dirty="0">
                          <a:solidFill>
                            <a:srgbClr val="000000"/>
                          </a:solidFill>
                          <a:effectLst/>
                          <a:latin typeface="Arial" panose="020B0604020202020204" pitchFamily="34" charset="0"/>
                        </a:rPr>
                        <a:t>28 semaines</a:t>
                      </a:r>
                    </a:p>
                  </a:txBody>
                  <a:tcPr marL="9525" marR="9525" marT="9525" marB="0" anchor="ctr">
                    <a:cell3D prstMaterial="dkEdge">
                      <a:bevel prst="relaxedInset"/>
                      <a:lightRig rig="flood" dir="t"/>
                    </a:cell3D>
                  </a:tcPr>
                </a:tc>
                <a:tc hMerge="1">
                  <a:txBody>
                    <a:bodyPr/>
                    <a:lstStyle/>
                    <a:p>
                      <a:endParaRPr lang="fr-FR"/>
                    </a:p>
                  </a:txBody>
                  <a:tcPr/>
                </a:tc>
                <a:tc hMerge="1">
                  <a:txBody>
                    <a:bodyPr/>
                    <a:lstStyle/>
                    <a:p>
                      <a:pPr algn="ctr" rtl="0" fontAlgn="ctr"/>
                      <a:endParaRPr lang="fr-FR" sz="1800" b="0" i="0" u="none" strike="noStrike" dirty="0">
                        <a:solidFill>
                          <a:srgbClr val="000000"/>
                        </a:solidFill>
                        <a:effectLst/>
                        <a:latin typeface="Arial" panose="020B0604020202020204" pitchFamily="34" charset="0"/>
                      </a:endParaRPr>
                    </a:p>
                  </a:txBody>
                  <a:tcPr marL="9525" marR="9525" marT="9525" marB="0" anchor="ctr">
                    <a:cell3D prstMaterial="dkEdge">
                      <a:bevel prst="relaxedInset"/>
                      <a:lightRig rig="flood" dir="t"/>
                    </a:cell3D>
                  </a:tcPr>
                </a:tc>
                <a:tc>
                  <a:txBody>
                    <a:bodyPr/>
                    <a:lstStyle/>
                    <a:p>
                      <a:pPr algn="ctr" rtl="0" fontAlgn="ctr"/>
                      <a:r>
                        <a:rPr lang="fr-FR" sz="1800" u="none" strike="noStrike" dirty="0">
                          <a:effectLst/>
                        </a:rPr>
                        <a:t>1 semaine </a:t>
                      </a:r>
                      <a:endParaRPr lang="fr-FR" sz="1800" b="0" i="0" u="none" strike="noStrike" dirty="0">
                        <a:solidFill>
                          <a:srgbClr val="000000"/>
                        </a:solidFill>
                        <a:effectLst/>
                        <a:latin typeface="Arial" panose="020B0604020202020204" pitchFamily="34" charset="0"/>
                      </a:endParaRPr>
                    </a:p>
                  </a:txBody>
                  <a:tcPr marL="9525" marR="9525" marT="9525" marB="0" anchor="ctr">
                    <a:cell3D prstMaterial="dkEdge">
                      <a:bevel prst="relaxedInset"/>
                      <a:lightRig rig="flood" dir="t"/>
                    </a:cell3D>
                  </a:tcPr>
                </a:tc>
                <a:tc>
                  <a:txBody>
                    <a:bodyPr/>
                    <a:lstStyle/>
                    <a:p>
                      <a:pPr algn="ctr" rtl="0" fontAlgn="ctr"/>
                      <a:r>
                        <a:rPr lang="fr-FR" sz="1800" u="none" strike="noStrike" dirty="0">
                          <a:effectLst/>
                        </a:rPr>
                        <a:t>6 semaines</a:t>
                      </a:r>
                      <a:endParaRPr lang="fr-FR" sz="1800" b="0" i="0" u="none" strike="noStrike" dirty="0">
                        <a:solidFill>
                          <a:srgbClr val="000000"/>
                        </a:solidFill>
                        <a:effectLst/>
                        <a:latin typeface="Arial" panose="020B0604020202020204" pitchFamily="34" charset="0"/>
                      </a:endParaRPr>
                    </a:p>
                  </a:txBody>
                  <a:tcPr marL="9525" marR="9525" marT="9525" marB="0" anchor="ctr">
                    <a:cell3D prstMaterial="dkEdge">
                      <a:bevel prst="relaxedInset"/>
                      <a:lightRig rig="flood" dir="t"/>
                    </a:cell3D>
                  </a:tcPr>
                </a:tc>
                <a:tc>
                  <a:txBody>
                    <a:bodyPr/>
                    <a:lstStyle/>
                    <a:p>
                      <a:pPr algn="ctr" rtl="0" fontAlgn="ctr"/>
                      <a:r>
                        <a:rPr lang="fr-FR" sz="1800" u="none" strike="noStrike" dirty="0">
                          <a:effectLst/>
                        </a:rPr>
                        <a:t>1 semaine</a:t>
                      </a:r>
                      <a:endParaRPr lang="fr-FR" sz="1800" b="0" i="0" u="none" strike="noStrike" dirty="0">
                        <a:solidFill>
                          <a:srgbClr val="000000"/>
                        </a:solidFill>
                        <a:effectLst/>
                        <a:latin typeface="Arial" panose="020B0604020202020204" pitchFamily="34" charset="0"/>
                      </a:endParaRPr>
                    </a:p>
                  </a:txBody>
                  <a:tcPr marL="9525" marR="9525" marT="9525" marB="0" anchor="ctr">
                    <a:cell3D prstMaterial="dkEdge">
                      <a:bevel prst="relaxedInset"/>
                      <a:lightRig rig="flood" dir="t"/>
                    </a:cell3D>
                  </a:tcPr>
                </a:tc>
                <a:extLst>
                  <a:ext uri="{0D108BD9-81ED-4DB2-BD59-A6C34878D82A}">
                    <a16:rowId xmlns:a16="http://schemas.microsoft.com/office/drawing/2014/main" val="272048333"/>
                  </a:ext>
                </a:extLst>
              </a:tr>
              <a:tr h="600075">
                <a:tc>
                  <a:txBody>
                    <a:bodyPr/>
                    <a:lstStyle/>
                    <a:p>
                      <a:pPr algn="ctr" rtl="0" fontAlgn="ctr"/>
                      <a:r>
                        <a:rPr lang="fr-FR" sz="1800" u="none" strike="noStrike" dirty="0">
                          <a:effectLst/>
                        </a:rPr>
                        <a:t>22 semaines </a:t>
                      </a:r>
                      <a:br>
                        <a:rPr lang="fr-FR" sz="1800" u="none" strike="noStrike" dirty="0">
                          <a:effectLst/>
                        </a:rPr>
                      </a:br>
                      <a:r>
                        <a:rPr lang="fr-FR" sz="1800" u="none" strike="noStrike" dirty="0">
                          <a:effectLst/>
                        </a:rPr>
                        <a:t>de cours</a:t>
                      </a:r>
                      <a:endParaRPr lang="fr-FR"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t"/>
                      <a:r>
                        <a:rPr lang="fr-FR" sz="4000" u="none" strike="noStrike" dirty="0">
                          <a:effectLst/>
                        </a:rPr>
                        <a:t> +</a:t>
                      </a:r>
                      <a:endParaRPr lang="fr-FR" sz="4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fr-FR" sz="1800" u="none" strike="noStrike" dirty="0">
                          <a:effectLst/>
                        </a:rPr>
                        <a:t>6 semaines </a:t>
                      </a:r>
                      <a:r>
                        <a:rPr lang="fr-FR" sz="1800" u="none" strike="noStrike" dirty="0" err="1">
                          <a:effectLst/>
                        </a:rPr>
                        <a:t>PFMP</a:t>
                      </a:r>
                      <a:endParaRPr lang="fr-FR"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fr-FR" sz="1800" u="none" strike="noStrike" dirty="0">
                          <a:effectLst/>
                        </a:rPr>
                        <a:t>Examen</a:t>
                      </a:r>
                      <a:endParaRPr lang="fr-FR"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fr-FR" sz="1800" u="none" strike="noStrike" dirty="0">
                          <a:effectLst/>
                        </a:rPr>
                        <a:t>Parcours Personnalisés</a:t>
                      </a:r>
                      <a:endParaRPr lang="fr-FR"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fr-FR" sz="1800" u="none" strike="noStrike" dirty="0">
                          <a:effectLst/>
                        </a:rPr>
                        <a:t>Examen</a:t>
                      </a:r>
                      <a:endParaRPr lang="fr-FR"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611294"/>
                  </a:ext>
                </a:extLst>
              </a:tr>
              <a:tr h="0">
                <a:tc gridSpan="3">
                  <a:txBody>
                    <a:bodyPr/>
                    <a:lstStyle/>
                    <a:p>
                      <a:pPr algn="ctr" rtl="0" fontAlgn="t"/>
                      <a:r>
                        <a:rPr lang="en-US" sz="1800" u="none" strike="noStrike" dirty="0">
                          <a:effectLst/>
                        </a:rPr>
                        <a:t>CCF EP,  </a:t>
                      </a:r>
                      <a:r>
                        <a:rPr lang="en-US" sz="1800" u="none" strike="noStrike" dirty="0" err="1">
                          <a:effectLst/>
                        </a:rPr>
                        <a:t>Maths</a:t>
                      </a:r>
                      <a:r>
                        <a:rPr lang="en-US" sz="1800" u="none" strike="noStrike" dirty="0">
                          <a:effectLst/>
                        </a:rPr>
                        <a:t> </a:t>
                      </a:r>
                      <a:r>
                        <a:rPr lang="en-US" sz="1800" u="none" strike="noStrike" dirty="0" err="1">
                          <a:effectLst/>
                        </a:rPr>
                        <a:t>Sce</a:t>
                      </a:r>
                      <a:r>
                        <a:rPr lang="en-US" sz="1800" u="none" strike="noStrike" dirty="0">
                          <a:effectLst/>
                        </a:rPr>
                        <a:t>,  LV1, LV2, EPS Arts Ap.</a:t>
                      </a:r>
                    </a:p>
                    <a:p>
                      <a:pPr algn="ctr" rtl="0" fontAlgn="t"/>
                      <a:r>
                        <a:rPr lang="en-US" sz="1800" u="none" strike="noStrike" dirty="0">
                          <a:effectLst/>
                        </a:rPr>
                        <a:t>CCF pros</a:t>
                      </a:r>
                    </a:p>
                    <a:p>
                      <a:pPr algn="l" fontAlgn="t"/>
                      <a:r>
                        <a:rPr lang="fr-FR" sz="1800" u="none" strike="noStrike" dirty="0">
                          <a:effectLst/>
                        </a:rPr>
                        <a:t> </a:t>
                      </a:r>
                      <a:r>
                        <a:rPr lang="fr-FR" sz="1400" i="1" dirty="0"/>
                        <a:t>Pour l’année de terminale professionnelle, les périodes de formation en milieu professionnel obligatoires pour l’examen sont organisées avant les épreuves ponctuelles d’enseignement général</a:t>
                      </a:r>
                      <a:endParaRPr lang="fr-FR" sz="1400" b="0" i="1" u="none" strike="noStrike" dirty="0">
                        <a:solidFill>
                          <a:srgbClr val="000000"/>
                        </a:solidFill>
                        <a:effectLst/>
                        <a:latin typeface="Arial" panose="020B0604020202020204" pitchFamily="34" charset="0"/>
                      </a:endParaRPr>
                    </a:p>
                  </a:txBody>
                  <a:tcPr marL="9525" marR="9525" marT="9525" marB="0"/>
                </a:tc>
                <a:tc hMerge="1">
                  <a:txBody>
                    <a:bodyPr/>
                    <a:lstStyle/>
                    <a:p>
                      <a:pPr algn="ctr" rtl="0" fontAlgn="t"/>
                      <a:endParaRPr lang="fr-FR" sz="1800" b="0" i="0" u="none" strike="noStrike" dirty="0">
                        <a:solidFill>
                          <a:srgbClr val="000000"/>
                        </a:solidFill>
                        <a:effectLst/>
                        <a:latin typeface="Arial" panose="020B0604020202020204" pitchFamily="34" charset="0"/>
                      </a:endParaRPr>
                    </a:p>
                  </a:txBody>
                  <a:tcPr marL="9525" marR="9525" marT="9525" marB="0"/>
                </a:tc>
                <a:tc hMerge="1">
                  <a:txBody>
                    <a:bodyPr/>
                    <a:lstStyle/>
                    <a:p>
                      <a:pPr algn="l" fontAlgn="t"/>
                      <a:r>
                        <a:rPr lang="fr-FR" sz="1800" u="none" strike="noStrike" dirty="0">
                          <a:effectLst/>
                        </a:rPr>
                        <a:t> </a:t>
                      </a:r>
                      <a:endParaRPr lang="fr-FR" sz="1800" b="0" i="0" u="none" strike="noStrike" dirty="0">
                        <a:solidFill>
                          <a:srgbClr val="000000"/>
                        </a:solidFill>
                        <a:effectLst/>
                        <a:latin typeface="Arial" panose="020B0604020202020204" pitchFamily="34" charset="0"/>
                      </a:endParaRPr>
                    </a:p>
                  </a:txBody>
                  <a:tcPr marL="9525" marR="9525" marT="9525" marB="0"/>
                </a:tc>
                <a:tc>
                  <a:txBody>
                    <a:bodyPr/>
                    <a:lstStyle/>
                    <a:p>
                      <a:pPr marL="0" marR="0" lvl="0" indent="0" algn="ctr" defTabSz="914400" rtl="0" eaLnBrk="1" fontAlgn="t" latinLnBrk="0" hangingPunct="1">
                        <a:lnSpc>
                          <a:spcPct val="100000"/>
                        </a:lnSpc>
                        <a:spcBef>
                          <a:spcPts val="0"/>
                        </a:spcBef>
                        <a:spcAft>
                          <a:spcPts val="0"/>
                        </a:spcAft>
                        <a:buClr>
                          <a:srgbClr val="000000"/>
                        </a:buClr>
                        <a:buSzTx/>
                        <a:buFont typeface="Arial"/>
                        <a:buNone/>
                        <a:tabLst/>
                        <a:defRPr/>
                      </a:pPr>
                      <a:r>
                        <a:rPr lang="fr-FR" sz="1800" u="none" strike="noStrike" dirty="0">
                          <a:effectLst/>
                        </a:rPr>
                        <a:t>Épreuve </a:t>
                      </a:r>
                      <a:r>
                        <a:rPr lang="fr-FR" sz="1800" u="none" strike="noStrike" dirty="0" err="1">
                          <a:effectLst/>
                        </a:rPr>
                        <a:t>Ponct</a:t>
                      </a:r>
                      <a:r>
                        <a:rPr lang="fr-FR" sz="1800" u="none" strike="noStrike" dirty="0">
                          <a:effectLst/>
                        </a:rPr>
                        <a:t>. Pro</a:t>
                      </a:r>
                      <a:br>
                        <a:rPr lang="fr-FR" sz="1800" u="none" strike="noStrike" dirty="0">
                          <a:effectLst/>
                        </a:rPr>
                      </a:br>
                      <a:r>
                        <a:rPr lang="fr-FR" sz="1800" u="none" strike="noStrike" dirty="0">
                          <a:effectLst/>
                        </a:rPr>
                        <a:t>Épreuves </a:t>
                      </a:r>
                      <a:r>
                        <a:rPr lang="fr-FR" sz="1800" u="none" strike="noStrike" dirty="0" err="1">
                          <a:effectLst/>
                        </a:rPr>
                        <a:t>Ponct</a:t>
                      </a:r>
                      <a:r>
                        <a:rPr lang="fr-FR" sz="1800" u="none" strike="noStrike" dirty="0">
                          <a:effectLst/>
                        </a:rPr>
                        <a:t>. Fr HG EMC </a:t>
                      </a:r>
                      <a:r>
                        <a:rPr lang="fr-FR" sz="1800" u="none" strike="noStrike" dirty="0" err="1">
                          <a:effectLst/>
                        </a:rPr>
                        <a:t>EcoG</a:t>
                      </a:r>
                      <a:r>
                        <a:rPr lang="fr-FR" sz="1800" u="none" strike="noStrike" dirty="0">
                          <a:effectLst/>
                        </a:rPr>
                        <a:t> ou </a:t>
                      </a:r>
                      <a:r>
                        <a:rPr lang="fr-FR" sz="1800" u="none" strike="noStrike" dirty="0" err="1">
                          <a:effectLst/>
                        </a:rPr>
                        <a:t>EcoD</a:t>
                      </a:r>
                      <a:endParaRPr lang="fr-FR" sz="1800" b="0" i="0" u="none" strike="noStrike" dirty="0">
                        <a:solidFill>
                          <a:srgbClr val="000000"/>
                        </a:solidFill>
                        <a:effectLst/>
                        <a:latin typeface="Arial" panose="020B0604020202020204" pitchFamily="34" charset="0"/>
                      </a:endParaRPr>
                    </a:p>
                    <a:p>
                      <a:pPr algn="ctr" rtl="0" fontAlgn="t"/>
                      <a:br>
                        <a:rPr lang="fr-FR" sz="1800" u="none" strike="noStrike" dirty="0">
                          <a:effectLst/>
                        </a:rPr>
                      </a:br>
                      <a:endParaRPr lang="fr-FR" sz="1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ctr"/>
                      <a:r>
                        <a:rPr lang="fr-FR" sz="1800" u="none" strike="noStrike" dirty="0" err="1">
                          <a:effectLst/>
                        </a:rPr>
                        <a:t>PFMP</a:t>
                      </a:r>
                      <a:br>
                        <a:rPr lang="fr-FR" sz="1800" u="none" strike="noStrike" dirty="0">
                          <a:effectLst/>
                        </a:rPr>
                      </a:br>
                      <a:r>
                        <a:rPr lang="fr-FR" sz="1800" u="none" strike="noStrike" dirty="0">
                          <a:effectLst/>
                        </a:rPr>
                        <a:t>ou</a:t>
                      </a:r>
                      <a:br>
                        <a:rPr lang="fr-FR" sz="1800" u="none" strike="noStrike" dirty="0">
                          <a:effectLst/>
                        </a:rPr>
                      </a:br>
                      <a:r>
                        <a:rPr lang="fr-FR" sz="1800" u="none" strike="noStrike" dirty="0" err="1">
                          <a:effectLst/>
                        </a:rPr>
                        <a:t>Approf</a:t>
                      </a:r>
                      <a:r>
                        <a:rPr lang="fr-FR" sz="1800" u="none" strike="noStrike" dirty="0">
                          <a:effectLst/>
                        </a:rPr>
                        <a:t>. Poursuite d'études (1)</a:t>
                      </a:r>
                      <a:endParaRPr lang="fr-FR"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fr-FR" sz="1800" u="none" strike="noStrike" dirty="0">
                          <a:effectLst/>
                        </a:rPr>
                        <a:t>Épreuve </a:t>
                      </a:r>
                      <a:r>
                        <a:rPr lang="fr-FR" sz="1800" u="none" strike="noStrike" dirty="0" err="1">
                          <a:effectLst/>
                        </a:rPr>
                        <a:t>PSE</a:t>
                      </a:r>
                      <a:br>
                        <a:rPr lang="fr-FR" sz="1800" u="none" strike="noStrike" dirty="0">
                          <a:effectLst/>
                        </a:rPr>
                      </a:br>
                      <a:r>
                        <a:rPr lang="fr-FR" sz="1800" u="none" strike="noStrike" dirty="0">
                          <a:effectLst/>
                        </a:rPr>
                        <a:t>Oral de Projet</a:t>
                      </a:r>
                      <a:br>
                        <a:rPr lang="fr-FR" sz="1800" u="none" strike="noStrike" dirty="0">
                          <a:effectLst/>
                        </a:rPr>
                      </a:br>
                      <a:endParaRPr lang="fr-FR"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7192253"/>
                  </a:ext>
                </a:extLst>
              </a:tr>
            </a:tbl>
          </a:graphicData>
        </a:graphic>
      </p:graphicFrame>
      <p:sp>
        <p:nvSpPr>
          <p:cNvPr id="18" name="ZoneTexte 17">
            <a:extLst>
              <a:ext uri="{FF2B5EF4-FFF2-40B4-BE49-F238E27FC236}">
                <a16:creationId xmlns:a16="http://schemas.microsoft.com/office/drawing/2014/main" id="{4B93C9D2-C24A-2B9F-D086-8C542A9F710F}"/>
              </a:ext>
            </a:extLst>
          </p:cNvPr>
          <p:cNvSpPr txBox="1"/>
          <p:nvPr/>
        </p:nvSpPr>
        <p:spPr>
          <a:xfrm>
            <a:off x="452176" y="5405097"/>
            <a:ext cx="10771833" cy="923330"/>
          </a:xfrm>
          <a:prstGeom prst="rect">
            <a:avLst/>
          </a:prstGeom>
          <a:noFill/>
        </p:spPr>
        <p:txBody>
          <a:bodyPr wrap="square" rtlCol="0">
            <a:spAutoFit/>
          </a:bodyPr>
          <a:lstStyle/>
          <a:p>
            <a:pPr marL="342900" indent="-342900">
              <a:buAutoNum type="arabicParenBoth"/>
            </a:pPr>
            <a:r>
              <a:rPr lang="fr-FR" sz="1800" dirty="0">
                <a:solidFill>
                  <a:srgbClr val="FF6600"/>
                </a:solidFill>
                <a:latin typeface="+mn-lt"/>
              </a:rPr>
              <a:t>30 H hebdomadaires de renforcements disciplinaires, méthodologiques et de compétences psychosociales –</a:t>
            </a:r>
            <a:endParaRPr lang="fr-FR" sz="1800" dirty="0">
              <a:solidFill>
                <a:srgbClr val="FF6600"/>
              </a:solidFill>
            </a:endParaRPr>
          </a:p>
          <a:p>
            <a:pPr marL="342900" indent="-342900">
              <a:buAutoNum type="arabicParenBoth"/>
            </a:pPr>
            <a:endParaRPr lang="fr-FR" sz="1800" dirty="0">
              <a:solidFill>
                <a:srgbClr val="FF6600"/>
              </a:solidFill>
            </a:endParaRPr>
          </a:p>
        </p:txBody>
      </p:sp>
    </p:spTree>
    <p:extLst>
      <p:ext uri="{BB962C8B-B14F-4D97-AF65-F5344CB8AC3E}">
        <p14:creationId xmlns:p14="http://schemas.microsoft.com/office/powerpoint/2010/main" val="2354564815"/>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3" name="Titre 2">
            <a:extLst>
              <a:ext uri="{FF2B5EF4-FFF2-40B4-BE49-F238E27FC236}">
                <a16:creationId xmlns:a16="http://schemas.microsoft.com/office/drawing/2014/main" id="{C239AABE-7B6E-9AAB-8AAC-428AFE453C85}"/>
              </a:ext>
            </a:extLst>
          </p:cNvPr>
          <p:cNvSpPr>
            <a:spLocks noGrp="1"/>
          </p:cNvSpPr>
          <p:nvPr>
            <p:ph type="ctrTitle"/>
          </p:nvPr>
        </p:nvSpPr>
        <p:spPr>
          <a:xfrm>
            <a:off x="251209" y="992766"/>
            <a:ext cx="11525202" cy="5759725"/>
          </a:xfrm>
        </p:spPr>
        <p:txBody>
          <a:bodyPr/>
          <a:lstStyle/>
          <a:p>
            <a:r>
              <a:rPr lang="fr-FR" dirty="0">
                <a:solidFill>
                  <a:srgbClr val="FF6600"/>
                </a:solidFill>
              </a:rPr>
              <a:t>LE </a:t>
            </a:r>
            <a:r>
              <a:rPr lang="fr-FR" dirty="0" err="1">
                <a:solidFill>
                  <a:srgbClr val="FF6600"/>
                </a:solidFill>
              </a:rPr>
              <a:t>SNALC</a:t>
            </a:r>
            <a:r>
              <a:rPr lang="fr-FR" dirty="0">
                <a:solidFill>
                  <a:srgbClr val="FF6600"/>
                </a:solidFill>
              </a:rPr>
              <a:t> DIT NON !</a:t>
            </a:r>
          </a:p>
        </p:txBody>
      </p:sp>
      <p:pic>
        <p:nvPicPr>
          <p:cNvPr id="4" name="Image 3" descr="Une image contenant texte, Police, Graphique, croquis&#10;&#10;Description générée automatiquement">
            <a:extLst>
              <a:ext uri="{FF2B5EF4-FFF2-40B4-BE49-F238E27FC236}">
                <a16:creationId xmlns:a16="http://schemas.microsoft.com/office/drawing/2014/main" id="{3D9A6816-3CA1-D168-FE33-BC587E4A541B}"/>
              </a:ext>
            </a:extLst>
          </p:cNvPr>
          <p:cNvPicPr>
            <a:picLocks noChangeAspect="1"/>
          </p:cNvPicPr>
          <p:nvPr/>
        </p:nvPicPr>
        <p:blipFill>
          <a:blip r:embed="rId4"/>
          <a:stretch>
            <a:fillRect/>
          </a:stretch>
        </p:blipFill>
        <p:spPr>
          <a:xfrm>
            <a:off x="1096551" y="879400"/>
            <a:ext cx="8917896" cy="4543875"/>
          </a:xfrm>
          <a:prstGeom prst="rect">
            <a:avLst/>
          </a:prstGeom>
        </p:spPr>
      </p:pic>
    </p:spTree>
    <p:extLst>
      <p:ext uri="{BB962C8B-B14F-4D97-AF65-F5344CB8AC3E}">
        <p14:creationId xmlns:p14="http://schemas.microsoft.com/office/powerpoint/2010/main" val="6366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07 Adapter l’offre de formation</a:t>
            </a:r>
          </a:p>
        </p:txBody>
      </p:sp>
      <p:sp>
        <p:nvSpPr>
          <p:cNvPr id="5" name="ZoneTexte 4">
            <a:extLst>
              <a:ext uri="{FF2B5EF4-FFF2-40B4-BE49-F238E27FC236}">
                <a16:creationId xmlns:a16="http://schemas.microsoft.com/office/drawing/2014/main" id="{61DC67AB-9EB1-B002-2338-9118CE51030F}"/>
              </a:ext>
            </a:extLst>
          </p:cNvPr>
          <p:cNvSpPr txBox="1"/>
          <p:nvPr/>
        </p:nvSpPr>
        <p:spPr>
          <a:xfrm>
            <a:off x="74867" y="1441938"/>
            <a:ext cx="12042266" cy="5847755"/>
          </a:xfrm>
          <a:prstGeom prst="rect">
            <a:avLst/>
          </a:prstGeom>
          <a:noFill/>
        </p:spPr>
        <p:txBody>
          <a:bodyPr wrap="square" rtlCol="0">
            <a:spAutoFit/>
          </a:bodyPr>
          <a:lstStyle/>
          <a:p>
            <a:endParaRPr lang="fr-FR" dirty="0"/>
          </a:p>
          <a:p>
            <a:pPr marL="342900" indent="-342900" fontAlgn="base">
              <a:buFont typeface="Wingdings" panose="05000000000000000000" pitchFamily="2" charset="2"/>
              <a:buChar char="ü"/>
            </a:pPr>
            <a:r>
              <a:rPr lang="fr-FR" sz="2000" dirty="0">
                <a:solidFill>
                  <a:srgbClr val="000091"/>
                </a:solidFill>
                <a:latin typeface="+mn-lt"/>
              </a:rPr>
              <a:t>100 % des formations non </a:t>
            </a:r>
            <a:r>
              <a:rPr lang="fr-FR" sz="2000" dirty="0" err="1">
                <a:solidFill>
                  <a:srgbClr val="000091"/>
                </a:solidFill>
                <a:latin typeface="+mn-lt"/>
              </a:rPr>
              <a:t>insérantes</a:t>
            </a:r>
            <a:r>
              <a:rPr lang="fr-FR" sz="2000" dirty="0">
                <a:solidFill>
                  <a:srgbClr val="000091"/>
                </a:solidFill>
                <a:latin typeface="+mn-lt"/>
              </a:rPr>
              <a:t> fermées à la rentrée 2026 Dossier de presse mai 2023</a:t>
            </a:r>
          </a:p>
          <a:p>
            <a:pPr marL="342900" indent="-342900" fontAlgn="base">
              <a:buFont typeface="Wingdings" panose="05000000000000000000" pitchFamily="2" charset="2"/>
              <a:buChar char="ü"/>
            </a:pPr>
            <a:endParaRPr lang="fr-FR" sz="2000" dirty="0">
              <a:solidFill>
                <a:srgbClr val="000091"/>
              </a:solidFill>
              <a:latin typeface="+mn-lt"/>
            </a:endParaRPr>
          </a:p>
          <a:p>
            <a:pPr fontAlgn="base"/>
            <a:r>
              <a:rPr lang="fr-FR" sz="2400" i="1" dirty="0">
                <a:effectLst/>
                <a:latin typeface="+mn-lt"/>
                <a:ea typeface="Times New Roman" panose="02020603050405020304" pitchFamily="18" charset="0"/>
              </a:rPr>
              <a:t>Quand il le faudra, les enseignants bénéficieront des formations continues nécessaires pour s’adapter. Nous avons toujours au moins autant de places de formation dans les lycées professionnels, qui accueillent 12 000 élèves de plus à cette rentrée 2023</a:t>
            </a:r>
            <a:r>
              <a:rPr lang="fr-FR" sz="1800" i="1" dirty="0">
                <a:effectLst/>
                <a:latin typeface="Times New Roman" panose="02020603050405020304" pitchFamily="18" charset="0"/>
                <a:ea typeface="Times New Roman" panose="02020603050405020304" pitchFamily="18" charset="0"/>
              </a:rPr>
              <a:t>.</a:t>
            </a:r>
          </a:p>
          <a:p>
            <a:pPr fontAlgn="base"/>
            <a:r>
              <a:rPr lang="fr-FR" sz="1800" i="1" dirty="0">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Carole Grandjean Le Monde du 22 novembre 2023</a:t>
            </a:r>
          </a:p>
          <a:p>
            <a:pPr fontAlgn="base"/>
            <a:endParaRPr lang="fr-FR" sz="2000" dirty="0">
              <a:solidFill>
                <a:srgbClr val="000091"/>
              </a:solidFill>
              <a:latin typeface="+mn-lt"/>
            </a:endParaRPr>
          </a:p>
          <a:p>
            <a:pPr fontAlgn="base"/>
            <a:endParaRPr lang="fr-FR" sz="2000" dirty="0">
              <a:solidFill>
                <a:srgbClr val="000091"/>
              </a:solidFill>
              <a:latin typeface="+mn-lt"/>
            </a:endParaRPr>
          </a:p>
          <a:p>
            <a:pPr marL="342900" indent="-342900" fontAlgn="base">
              <a:buFont typeface="Wingdings" panose="05000000000000000000" pitchFamily="2" charset="2"/>
              <a:buChar char="ü"/>
            </a:pPr>
            <a:r>
              <a:rPr lang="fr-FR" sz="2000" dirty="0">
                <a:solidFill>
                  <a:srgbClr val="000091"/>
                </a:solidFill>
                <a:latin typeface="+mn-lt"/>
              </a:rPr>
              <a:t>Adaptation de l’offre de formation : rénovation des diplômes et coloration </a:t>
            </a:r>
          </a:p>
          <a:p>
            <a:pPr marL="342900" indent="-342900" fontAlgn="base">
              <a:buFont typeface="Wingdings" panose="05000000000000000000" pitchFamily="2" charset="2"/>
              <a:buChar char="ü"/>
            </a:pPr>
            <a:endParaRPr lang="fr-FR" sz="2000" dirty="0">
              <a:solidFill>
                <a:srgbClr val="000091"/>
              </a:solidFill>
              <a:latin typeface="+mn-lt"/>
            </a:endParaRPr>
          </a:p>
          <a:p>
            <a:pPr marL="342900" indent="-342900" fontAlgn="base">
              <a:buFont typeface="Wingdings" panose="05000000000000000000" pitchFamily="2" charset="2"/>
              <a:buChar char="ü"/>
            </a:pPr>
            <a:endParaRPr lang="fr-FR" sz="2000" dirty="0">
              <a:solidFill>
                <a:srgbClr val="000091"/>
              </a:solidFill>
              <a:latin typeface="+mn-lt"/>
            </a:endParaRPr>
          </a:p>
          <a:p>
            <a:pPr marL="342900" indent="-342900" fontAlgn="base">
              <a:buFont typeface="Wingdings" panose="05000000000000000000" pitchFamily="2" charset="2"/>
              <a:buChar char="ü"/>
            </a:pPr>
            <a:r>
              <a:rPr lang="fr-FR" sz="2000" dirty="0">
                <a:solidFill>
                  <a:srgbClr val="000091"/>
                </a:solidFill>
                <a:latin typeface="+mn-lt"/>
              </a:rPr>
              <a:t>Développement du Bac + 1 : Mention Complémentaires (Certificat de spécialisation au 01/01/2025) et </a:t>
            </a:r>
            <a:r>
              <a:rPr lang="fr-FR" sz="2000" dirty="0" err="1">
                <a:solidFill>
                  <a:srgbClr val="000091"/>
                </a:solidFill>
                <a:latin typeface="+mn-lt"/>
              </a:rPr>
              <a:t>FCIL</a:t>
            </a:r>
            <a:endParaRPr lang="fr-FR" sz="2000" dirty="0">
              <a:solidFill>
                <a:srgbClr val="000091"/>
              </a:solidFill>
              <a:latin typeface="+mn-lt"/>
            </a:endParaRPr>
          </a:p>
          <a:p>
            <a:pPr marL="342900" indent="-342900" fontAlgn="base">
              <a:buFont typeface="Wingdings" panose="05000000000000000000" pitchFamily="2" charset="2"/>
              <a:buChar char="ü"/>
            </a:pPr>
            <a:endParaRPr lang="fr-FR" sz="2000" dirty="0">
              <a:solidFill>
                <a:srgbClr val="000091"/>
              </a:solidFill>
              <a:latin typeface="+mn-lt"/>
            </a:endParaRP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047189211"/>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830997"/>
          </a:xfrm>
          <a:prstGeom prst="rect">
            <a:avLst/>
          </a:prstGeom>
          <a:noFill/>
        </p:spPr>
        <p:txBody>
          <a:bodyPr wrap="square" rtlCol="0">
            <a:spAutoFit/>
          </a:bodyPr>
          <a:lstStyle/>
          <a:p>
            <a:pPr algn="ctr"/>
            <a:r>
              <a:rPr lang="fr-FR" sz="2400" dirty="0">
                <a:solidFill>
                  <a:srgbClr val="FF6600"/>
                </a:solidFill>
              </a:rPr>
              <a:t>M 07 Adapter l’offre de formation</a:t>
            </a:r>
          </a:p>
          <a:p>
            <a:pPr algn="ctr"/>
            <a:r>
              <a:rPr lang="fr-FR" sz="2400" dirty="0">
                <a:solidFill>
                  <a:srgbClr val="FF6600"/>
                </a:solidFill>
              </a:rPr>
              <a:t>100 % des formations non </a:t>
            </a:r>
            <a:r>
              <a:rPr lang="fr-FR" sz="2400" dirty="0" err="1">
                <a:solidFill>
                  <a:srgbClr val="FF6600"/>
                </a:solidFill>
              </a:rPr>
              <a:t>insérantes</a:t>
            </a:r>
            <a:r>
              <a:rPr lang="fr-FR" sz="2400" dirty="0">
                <a:solidFill>
                  <a:srgbClr val="FF6600"/>
                </a:solidFill>
              </a:rPr>
              <a:t> fermées à la rentrée 2026</a:t>
            </a:r>
          </a:p>
        </p:txBody>
      </p:sp>
      <p:sp>
        <p:nvSpPr>
          <p:cNvPr id="2" name="ZoneTexte 1">
            <a:extLst>
              <a:ext uri="{FF2B5EF4-FFF2-40B4-BE49-F238E27FC236}">
                <a16:creationId xmlns:a16="http://schemas.microsoft.com/office/drawing/2014/main" id="{FD807226-24CD-D209-3568-180D00921822}"/>
              </a:ext>
            </a:extLst>
          </p:cNvPr>
          <p:cNvSpPr txBox="1"/>
          <p:nvPr/>
        </p:nvSpPr>
        <p:spPr>
          <a:xfrm>
            <a:off x="300282" y="1277815"/>
            <a:ext cx="11664462" cy="6463308"/>
          </a:xfrm>
          <a:prstGeom prst="rect">
            <a:avLst/>
          </a:prstGeom>
          <a:noFill/>
        </p:spPr>
        <p:txBody>
          <a:bodyPr wrap="square" rtlCol="0">
            <a:spAutoFit/>
          </a:bodyPr>
          <a:lstStyle/>
          <a:p>
            <a:r>
              <a:rPr lang="fr-FR" sz="4000" dirty="0">
                <a:solidFill>
                  <a:srgbClr val="000091"/>
                </a:solidFill>
                <a:latin typeface="+mn-lt"/>
              </a:rPr>
              <a:t>La première préoccupation du </a:t>
            </a:r>
            <a:r>
              <a:rPr lang="fr-FR" sz="4000" dirty="0" err="1">
                <a:solidFill>
                  <a:srgbClr val="000091"/>
                </a:solidFill>
                <a:latin typeface="+mn-lt"/>
              </a:rPr>
              <a:t>Snalc</a:t>
            </a:r>
            <a:r>
              <a:rPr lang="fr-FR" sz="4000" dirty="0">
                <a:solidFill>
                  <a:srgbClr val="000091"/>
                </a:solidFill>
                <a:latin typeface="+mn-lt"/>
              </a:rPr>
              <a:t> défendre les intérêts matériels et moraux des personnels !</a:t>
            </a:r>
          </a:p>
          <a:p>
            <a:endParaRPr lang="fr-FR" sz="2000" dirty="0">
              <a:solidFill>
                <a:srgbClr val="000091"/>
              </a:solidFill>
              <a:latin typeface="+mn-lt"/>
            </a:endParaRPr>
          </a:p>
          <a:p>
            <a:endParaRPr lang="fr-FR" sz="2000" dirty="0">
              <a:solidFill>
                <a:srgbClr val="000091"/>
              </a:solidFill>
              <a:latin typeface="+mn-lt"/>
            </a:endParaRPr>
          </a:p>
          <a:p>
            <a:r>
              <a:rPr lang="fr-FR" sz="2000" dirty="0">
                <a:solidFill>
                  <a:srgbClr val="000091"/>
                </a:solidFill>
                <a:latin typeface="+mn-lt"/>
              </a:rPr>
              <a:t>Le </a:t>
            </a:r>
            <a:r>
              <a:rPr lang="fr-FR" sz="2000" dirty="0" err="1">
                <a:solidFill>
                  <a:srgbClr val="000091"/>
                </a:solidFill>
                <a:latin typeface="+mn-lt"/>
              </a:rPr>
              <a:t>Snalc</a:t>
            </a:r>
            <a:r>
              <a:rPr lang="fr-FR" sz="2000" dirty="0">
                <a:solidFill>
                  <a:srgbClr val="000091"/>
                </a:solidFill>
                <a:latin typeface="+mn-lt"/>
              </a:rPr>
              <a:t> défend un enseignement disciplinaire basé sur la reconnaissance et le respect de l’expertise détenue par chaque enseignant dans son champ disciplinaire.</a:t>
            </a:r>
          </a:p>
          <a:p>
            <a:endParaRPr lang="fr-FR" sz="2000" dirty="0">
              <a:solidFill>
                <a:srgbClr val="000091"/>
              </a:solidFill>
              <a:latin typeface="+mn-lt"/>
            </a:endParaRPr>
          </a:p>
          <a:p>
            <a:r>
              <a:rPr lang="fr-FR" sz="2000" dirty="0">
                <a:solidFill>
                  <a:srgbClr val="000091"/>
                </a:solidFill>
                <a:latin typeface="+mn-lt"/>
              </a:rPr>
              <a:t>Le </a:t>
            </a:r>
            <a:r>
              <a:rPr lang="fr-FR" sz="2000" dirty="0" err="1">
                <a:solidFill>
                  <a:srgbClr val="000091"/>
                </a:solidFill>
                <a:latin typeface="+mn-lt"/>
              </a:rPr>
              <a:t>Snalc</a:t>
            </a:r>
            <a:r>
              <a:rPr lang="fr-FR" sz="2000" dirty="0">
                <a:solidFill>
                  <a:srgbClr val="000091"/>
                </a:solidFill>
                <a:latin typeface="+mn-lt"/>
              </a:rPr>
              <a:t> a dénoncé la politique scandaleuse de communication du MEN sur la Réforme des </a:t>
            </a:r>
            <a:r>
              <a:rPr lang="fr-FR" sz="2000" dirty="0" err="1">
                <a:solidFill>
                  <a:srgbClr val="000091"/>
                </a:solidFill>
                <a:latin typeface="+mn-lt"/>
              </a:rPr>
              <a:t>LP</a:t>
            </a:r>
            <a:r>
              <a:rPr lang="fr-FR" sz="2000" dirty="0">
                <a:solidFill>
                  <a:srgbClr val="000091"/>
                </a:solidFill>
                <a:latin typeface="+mn-lt"/>
              </a:rPr>
              <a:t> et a enjoint le MEN à plus de respect de ses personnels </a:t>
            </a:r>
          </a:p>
          <a:p>
            <a:endParaRPr lang="fr-FR" sz="2000" dirty="0">
              <a:solidFill>
                <a:srgbClr val="000091"/>
              </a:solidFill>
              <a:latin typeface="+mn-lt"/>
            </a:endParaRPr>
          </a:p>
          <a:p>
            <a:endParaRPr lang="fr-FR" dirty="0"/>
          </a:p>
          <a:p>
            <a:pPr algn="ctr"/>
            <a:r>
              <a:rPr lang="fr-FR" sz="2000" dirty="0">
                <a:solidFill>
                  <a:srgbClr val="000091"/>
                </a:solidFill>
                <a:latin typeface="+mn-lt"/>
                <a:hlinkClick r:id="rId4">
                  <a:extLst>
                    <a:ext uri="{A12FA001-AC4F-418D-AE19-62706E023703}">
                      <ahyp:hlinkClr xmlns:ahyp="http://schemas.microsoft.com/office/drawing/2018/hyperlinkcolor" val="tx"/>
                    </a:ext>
                  </a:extLst>
                </a:hlinkClick>
              </a:rPr>
              <a:t>Audience </a:t>
            </a:r>
            <a:r>
              <a:rPr lang="fr-FR" sz="2000" dirty="0" err="1">
                <a:solidFill>
                  <a:srgbClr val="000091"/>
                </a:solidFill>
                <a:latin typeface="+mn-lt"/>
                <a:hlinkClick r:id="rId4">
                  <a:extLst>
                    <a:ext uri="{A12FA001-AC4F-418D-AE19-62706E023703}">
                      <ahyp:hlinkClr xmlns:ahyp="http://schemas.microsoft.com/office/drawing/2018/hyperlinkcolor" val="tx"/>
                    </a:ext>
                  </a:extLst>
                </a:hlinkClick>
              </a:rPr>
              <a:t>Snalc</a:t>
            </a:r>
            <a:r>
              <a:rPr lang="fr-FR" sz="2000" dirty="0">
                <a:solidFill>
                  <a:srgbClr val="000091"/>
                </a:solidFill>
                <a:latin typeface="+mn-lt"/>
                <a:hlinkClick r:id="rId4">
                  <a:extLst>
                    <a:ext uri="{A12FA001-AC4F-418D-AE19-62706E023703}">
                      <ahyp:hlinkClr xmlns:ahyp="http://schemas.microsoft.com/office/drawing/2018/hyperlinkcolor" val="tx"/>
                    </a:ext>
                  </a:extLst>
                </a:hlinkClick>
              </a:rPr>
              <a:t> Carole Grandjean du 05/10/2023</a:t>
            </a:r>
            <a:endParaRPr lang="fr-FR" sz="2000" dirty="0">
              <a:solidFill>
                <a:srgbClr val="000091"/>
              </a:solidFill>
              <a:latin typeface="+mn-lt"/>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33351408"/>
      </p:ext>
    </p:extLst>
  </p:cSld>
  <p:clrMapOvr>
    <a:overrideClrMapping bg1="lt1" tx1="dk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830997"/>
          </a:xfrm>
          <a:prstGeom prst="rect">
            <a:avLst/>
          </a:prstGeom>
          <a:noFill/>
        </p:spPr>
        <p:txBody>
          <a:bodyPr wrap="square" rtlCol="0">
            <a:spAutoFit/>
          </a:bodyPr>
          <a:lstStyle/>
          <a:p>
            <a:pPr algn="ctr"/>
            <a:r>
              <a:rPr lang="fr-FR" sz="2400" dirty="0">
                <a:solidFill>
                  <a:srgbClr val="FF6600"/>
                </a:solidFill>
              </a:rPr>
              <a:t>M 07 Adapter l’offre de formation</a:t>
            </a:r>
          </a:p>
          <a:p>
            <a:pPr algn="ctr"/>
            <a:r>
              <a:rPr lang="fr-FR" sz="2400" dirty="0">
                <a:solidFill>
                  <a:srgbClr val="FF6600"/>
                </a:solidFill>
              </a:rPr>
              <a:t>Développement du Bac + 1</a:t>
            </a:r>
          </a:p>
        </p:txBody>
      </p:sp>
      <p:graphicFrame>
        <p:nvGraphicFramePr>
          <p:cNvPr id="5" name="Tableau 4">
            <a:extLst>
              <a:ext uri="{FF2B5EF4-FFF2-40B4-BE49-F238E27FC236}">
                <a16:creationId xmlns:a16="http://schemas.microsoft.com/office/drawing/2014/main" id="{9B85F480-CD97-2A20-0567-C0EC975CEDED}"/>
              </a:ext>
            </a:extLst>
          </p:cNvPr>
          <p:cNvGraphicFramePr>
            <a:graphicFrameLocks noGrp="1"/>
          </p:cNvGraphicFramePr>
          <p:nvPr>
            <p:extLst>
              <p:ext uri="{D42A27DB-BD31-4B8C-83A1-F6EECF244321}">
                <p14:modId xmlns:p14="http://schemas.microsoft.com/office/powerpoint/2010/main" val="1069591628"/>
              </p:ext>
            </p:extLst>
          </p:nvPr>
        </p:nvGraphicFramePr>
        <p:xfrm>
          <a:off x="317657" y="1034672"/>
          <a:ext cx="11629712" cy="5873751"/>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370840">
                <a:tc>
                  <a:txBody>
                    <a:bodyPr/>
                    <a:lstStyle/>
                    <a:p>
                      <a:pPr algn="ctr"/>
                      <a:r>
                        <a:rPr lang="fr-FR" dirty="0">
                          <a:solidFill>
                            <a:schemeClr val="bg1"/>
                          </a:solidFill>
                          <a:hlinkClick r:id="rId4">
                            <a:extLst>
                              <a:ext uri="{A12FA001-AC4F-418D-AE19-62706E023703}">
                                <ahyp:hlinkClr xmlns:ahyp="http://schemas.microsoft.com/office/drawing/2018/hyperlinkcolor" val="tx"/>
                              </a:ext>
                            </a:extLst>
                          </a:hlinkClick>
                        </a:rPr>
                        <a:t> BAC + 1  </a:t>
                      </a:r>
                      <a:endParaRPr lang="fr-FR" dirty="0">
                        <a:solidFill>
                          <a:srgbClr val="0070C0"/>
                        </a:solidFill>
                      </a:endParaRPr>
                    </a:p>
                  </a:txBody>
                  <a:tcPr/>
                </a:tc>
                <a:tc>
                  <a:txBody>
                    <a:bodyPr/>
                    <a:lstStyle/>
                    <a:p>
                      <a:endParaRPr lang="fr-FR" dirty="0"/>
                    </a:p>
                  </a:txBody>
                  <a:tcPr>
                    <a:noFill/>
                  </a:tcPr>
                </a:tc>
                <a:tc>
                  <a:txBody>
                    <a:bodyPr/>
                    <a:lstStyle/>
                    <a:p>
                      <a:r>
                        <a:rPr lang="fr-FR" dirty="0"/>
                        <a:t>Les demi vérités du MEN</a:t>
                      </a:r>
                    </a:p>
                  </a:txBody>
                  <a:tcPr/>
                </a:tc>
                <a:extLst>
                  <a:ext uri="{0D108BD9-81ED-4DB2-BD59-A6C34878D82A}">
                    <a16:rowId xmlns:a16="http://schemas.microsoft.com/office/drawing/2014/main" val="3583592885"/>
                  </a:ext>
                </a:extLst>
              </a:tr>
              <a:tr h="370840">
                <a:tc>
                  <a:txBody>
                    <a:bodyPr/>
                    <a:lstStyle/>
                    <a:p>
                      <a:endParaRPr lang="fr-FR" b="1" dirty="0">
                        <a:solidFill>
                          <a:srgbClr val="002060"/>
                        </a:solidFill>
                      </a:endParaRPr>
                    </a:p>
                    <a:p>
                      <a:r>
                        <a:rPr lang="fr-FR" b="1" dirty="0">
                          <a:solidFill>
                            <a:srgbClr val="002060"/>
                          </a:solidFill>
                        </a:rPr>
                        <a:t>Mention complémentaire niveau 4 et 3</a:t>
                      </a:r>
                    </a:p>
                    <a:p>
                      <a:endParaRPr lang="fr-FR" b="1" dirty="0">
                        <a:solidFill>
                          <a:srgbClr val="002060"/>
                        </a:solidFill>
                      </a:endParaRPr>
                    </a:p>
                    <a:p>
                      <a:r>
                        <a:rPr lang="fr-FR" b="1" dirty="0">
                          <a:solidFill>
                            <a:srgbClr val="002060"/>
                          </a:solidFill>
                        </a:rPr>
                        <a:t>=&gt; Poursuite d’études sans élévation de qualification.</a:t>
                      </a:r>
                    </a:p>
                    <a:p>
                      <a:endParaRPr lang="fr-FR" b="1" dirty="0">
                        <a:solidFill>
                          <a:srgbClr val="002060"/>
                        </a:solidFill>
                      </a:endParaRPr>
                    </a:p>
                    <a:p>
                      <a:r>
                        <a:rPr lang="fr-FR" b="1" dirty="0">
                          <a:solidFill>
                            <a:srgbClr val="002060"/>
                          </a:solidFill>
                        </a:rPr>
                        <a:t>Un cadre réglementaire général très souple :</a:t>
                      </a:r>
                    </a:p>
                    <a:p>
                      <a:endParaRPr lang="fr-FR" b="1" dirty="0">
                        <a:solidFill>
                          <a:srgbClr val="002060"/>
                        </a:solidFill>
                      </a:endParaRPr>
                    </a:p>
                    <a:p>
                      <a:r>
                        <a:rPr lang="fr-FR" b="1" dirty="0">
                          <a:solidFill>
                            <a:srgbClr val="002060"/>
                          </a:solidFill>
                        </a:rPr>
                        <a:t>400 h de formation en CFA ou en établissement</a:t>
                      </a:r>
                    </a:p>
                    <a:p>
                      <a:endParaRPr lang="fr-FR" b="1" dirty="0">
                        <a:solidFill>
                          <a:srgbClr val="002060"/>
                        </a:solidFill>
                      </a:endParaRPr>
                    </a:p>
                    <a:p>
                      <a:r>
                        <a:rPr lang="fr-FR" b="1" dirty="0">
                          <a:solidFill>
                            <a:srgbClr val="002060"/>
                          </a:solidFill>
                        </a:rPr>
                        <a:t>=&gt; même durée de formation théorique pour les élèves ou les apprentis.</a:t>
                      </a:r>
                    </a:p>
                    <a:p>
                      <a:endParaRPr lang="fr-FR" b="1" dirty="0">
                        <a:solidFill>
                          <a:srgbClr val="002060"/>
                        </a:solidFill>
                      </a:endParaRPr>
                    </a:p>
                    <a:p>
                      <a:r>
                        <a:rPr lang="fr-FR" b="1" dirty="0">
                          <a:solidFill>
                            <a:srgbClr val="002060"/>
                          </a:solidFill>
                        </a:rPr>
                        <a:t>Sans grille horaire disciplinaire</a:t>
                      </a:r>
                    </a:p>
                    <a:p>
                      <a:endParaRPr lang="fr-FR" b="1" dirty="0">
                        <a:solidFill>
                          <a:srgbClr val="002060"/>
                        </a:solidFill>
                      </a:endParaRPr>
                    </a:p>
                    <a:p>
                      <a:r>
                        <a:rPr lang="fr-FR" b="1" dirty="0">
                          <a:solidFill>
                            <a:srgbClr val="002060"/>
                          </a:solidFill>
                        </a:rPr>
                        <a:t>Durée qui peut être encore réduite selon le profil du candidat « positionnement »</a:t>
                      </a:r>
                    </a:p>
                    <a:p>
                      <a:endParaRPr lang="fr-FR" b="1" dirty="0">
                        <a:solidFill>
                          <a:srgbClr val="002060"/>
                        </a:solidFill>
                      </a:endParaRPr>
                    </a:p>
                  </a:txBody>
                  <a:tcPr marL="45720" marR="45720" anchor="ctr">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Les MC ne sont pas exclusivement réservées aux titulaires d’un CAP ou d’un Bac Pro. Les plus attractives sont ouvertes à tous les bacs.</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hlinkClick r:id="rId5">
                            <a:extLst>
                              <a:ext uri="{A12FA001-AC4F-418D-AE19-62706E023703}">
                                <ahyp:hlinkClr xmlns:ahyp="http://schemas.microsoft.com/office/drawing/2018/hyperlinkcolor" val="tx"/>
                              </a:ext>
                            </a:extLst>
                          </a:hlinkClick>
                        </a:rPr>
                        <a:t>Arrêté du 21 décembre 2022 relatif au cadre national sur les attendus des formations conduisant à une mention complémentaire </a:t>
                      </a:r>
                      <a:r>
                        <a:rPr lang="fr-FR" sz="1867" b="1" i="0" u="none" strike="noStrike" cap="none" dirty="0">
                          <a:solidFill>
                            <a:schemeClr val="dk1"/>
                          </a:solidFill>
                          <a:effectLst/>
                          <a:latin typeface="+mn-lt"/>
                          <a:ea typeface="+mn-ea"/>
                          <a:cs typeface="+mn-cs"/>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97A7"/>
                          </a:solidFill>
                          <a:effectLst/>
                          <a:latin typeface="+mn-lt"/>
                          <a:ea typeface="+mn-ea"/>
                          <a:cs typeface="+mn-cs"/>
                          <a:sym typeface="Arial"/>
                          <a:hlinkClick r:id="rId6">
                            <a:extLst>
                              <a:ext uri="{A12FA001-AC4F-418D-AE19-62706E023703}">
                                <ahyp:hlinkClr xmlns:ahyp="http://schemas.microsoft.com/office/drawing/2018/hyperlinkcolor" val="tx"/>
                              </a:ext>
                            </a:extLst>
                          </a:hlinkClick>
                        </a:rPr>
                        <a:t>Exemple de la MC </a:t>
                      </a:r>
                      <a:r>
                        <a:rPr lang="fr-FR" sz="1867" b="1" i="0" u="none" strike="noStrike" cap="none" dirty="0" err="1">
                          <a:solidFill>
                            <a:srgbClr val="0097A7"/>
                          </a:solidFill>
                          <a:effectLst/>
                          <a:latin typeface="+mn-lt"/>
                          <a:ea typeface="+mn-ea"/>
                          <a:cs typeface="+mn-cs"/>
                          <a:sym typeface="Arial"/>
                          <a:hlinkClick r:id="rId6">
                            <a:extLst>
                              <a:ext uri="{A12FA001-AC4F-418D-AE19-62706E023703}">
                                <ahyp:hlinkClr xmlns:ahyp="http://schemas.microsoft.com/office/drawing/2018/hyperlinkcolor" val="tx"/>
                              </a:ext>
                            </a:extLst>
                          </a:hlinkClick>
                        </a:rPr>
                        <a:t>AGSS</a:t>
                      </a:r>
                      <a:r>
                        <a:rPr lang="fr-FR" sz="1867" b="1" i="0" u="none" strike="noStrike" cap="none" dirty="0">
                          <a:solidFill>
                            <a:srgbClr val="002060"/>
                          </a:solidFill>
                          <a:effectLst/>
                          <a:latin typeface="+mn-lt"/>
                          <a:ea typeface="+mn-ea"/>
                          <a:cs typeface="+mn-cs"/>
                          <a:sym typeface="Arial"/>
                          <a:hlinkClick r:id="rId6">
                            <a:extLst>
                              <a:ext uri="{A12FA001-AC4F-418D-AE19-62706E023703}">
                                <ahyp:hlinkClr xmlns:ahyp="http://schemas.microsoft.com/office/drawing/2018/hyperlinkcolor" val="tx"/>
                              </a:ext>
                            </a:extLst>
                          </a:hlinkClick>
                        </a:rPr>
                        <a:t> « prioritairement réservée…. »</a:t>
                      </a: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chemeClr val="dk1"/>
                          </a:solidFill>
                          <a:effectLst/>
                          <a:latin typeface="+mn-lt"/>
                          <a:ea typeface="+mn-ea"/>
                          <a:cs typeface="+mn-cs"/>
                          <a:sym typeface="Arial"/>
                        </a:rPr>
                        <a:t>Effets d’éviction des élèves de </a:t>
                      </a:r>
                      <a:r>
                        <a:rPr lang="fr-FR" sz="1867" b="1" i="0" u="none" strike="noStrike" cap="none" dirty="0" err="1">
                          <a:solidFill>
                            <a:schemeClr val="dk1"/>
                          </a:solidFill>
                          <a:effectLst/>
                          <a:latin typeface="+mn-lt"/>
                          <a:ea typeface="+mn-ea"/>
                          <a:cs typeface="+mn-cs"/>
                          <a:sym typeface="Arial"/>
                        </a:rPr>
                        <a:t>LP</a:t>
                      </a:r>
                      <a:endParaRPr lang="fr-FR" sz="1867" b="1"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En question les heures de suivi en </a:t>
                      </a:r>
                      <a:r>
                        <a:rPr lang="fr-FR" sz="1867" b="1" i="0" u="none" strike="noStrike" cap="none" dirty="0" err="1">
                          <a:solidFill>
                            <a:srgbClr val="002060"/>
                          </a:solidFill>
                          <a:effectLst/>
                          <a:latin typeface="+mn-lt"/>
                          <a:ea typeface="+mn-ea"/>
                          <a:cs typeface="+mn-cs"/>
                          <a:sym typeface="Arial"/>
                        </a:rPr>
                        <a:t>PFMP</a:t>
                      </a: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C00000"/>
                          </a:solidFill>
                          <a:effectLst/>
                          <a:latin typeface="+mn-lt"/>
                          <a:ea typeface="+mn-ea"/>
                          <a:cs typeface="+mn-cs"/>
                          <a:sym typeface="Arial"/>
                        </a:rPr>
                        <a:t>Aide aux entreprises pour l’embauche d’1 apprenti</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C00000"/>
                          </a:solidFill>
                          <a:effectLst/>
                          <a:latin typeface="+mn-lt"/>
                          <a:ea typeface="+mn-ea"/>
                          <a:cs typeface="+mn-cs"/>
                          <a:sym typeface="Arial"/>
                        </a:rPr>
                        <a:t>6 000 € pour la 1</a:t>
                      </a:r>
                      <a:r>
                        <a:rPr lang="fr-FR" sz="1867" b="1" i="0" u="none" strike="noStrike" cap="none" baseline="30000" dirty="0">
                          <a:solidFill>
                            <a:srgbClr val="C00000"/>
                          </a:solidFill>
                          <a:effectLst/>
                          <a:latin typeface="+mn-lt"/>
                          <a:ea typeface="+mn-ea"/>
                          <a:cs typeface="+mn-cs"/>
                          <a:sym typeface="Arial"/>
                        </a:rPr>
                        <a:t>ère</a:t>
                      </a:r>
                      <a:r>
                        <a:rPr lang="fr-FR" sz="1867" b="1" i="0" u="none" strike="noStrike" cap="none" dirty="0">
                          <a:solidFill>
                            <a:srgbClr val="C00000"/>
                          </a:solidFill>
                          <a:effectLst/>
                          <a:latin typeface="+mn-lt"/>
                          <a:ea typeface="+mn-ea"/>
                          <a:cs typeface="+mn-cs"/>
                          <a:sym typeface="Arial"/>
                        </a:rPr>
                        <a:t> année de formation</a:t>
                      </a:r>
                    </a:p>
                  </a:txBody>
                  <a:tcPr>
                    <a:noFill/>
                  </a:tcPr>
                </a:tc>
                <a:extLst>
                  <a:ext uri="{0D108BD9-81ED-4DB2-BD59-A6C34878D82A}">
                    <a16:rowId xmlns:a16="http://schemas.microsoft.com/office/drawing/2014/main" val="1912194100"/>
                  </a:ext>
                </a:extLst>
              </a:tr>
            </a:tbl>
          </a:graphicData>
        </a:graphic>
      </p:graphicFrame>
    </p:spTree>
    <p:extLst>
      <p:ext uri="{BB962C8B-B14F-4D97-AF65-F5344CB8AC3E}">
        <p14:creationId xmlns:p14="http://schemas.microsoft.com/office/powerpoint/2010/main" val="2605253737"/>
      </p:ext>
    </p:extLst>
  </p:cSld>
  <p:clrMapOvr>
    <a:overrideClrMapping bg1="lt1" tx1="dk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830997"/>
          </a:xfrm>
          <a:prstGeom prst="rect">
            <a:avLst/>
          </a:prstGeom>
          <a:noFill/>
        </p:spPr>
        <p:txBody>
          <a:bodyPr wrap="square" rtlCol="0">
            <a:spAutoFit/>
          </a:bodyPr>
          <a:lstStyle/>
          <a:p>
            <a:pPr algn="ctr"/>
            <a:r>
              <a:rPr lang="fr-FR" sz="2400" dirty="0">
                <a:solidFill>
                  <a:srgbClr val="FF6600"/>
                </a:solidFill>
              </a:rPr>
              <a:t>M 07 Adapter l’offre de formation</a:t>
            </a:r>
          </a:p>
          <a:p>
            <a:pPr algn="ctr"/>
            <a:r>
              <a:rPr lang="fr-FR" sz="2400" dirty="0">
                <a:solidFill>
                  <a:srgbClr val="FF6600"/>
                </a:solidFill>
              </a:rPr>
              <a:t>Développement du Bac + 1</a:t>
            </a:r>
          </a:p>
        </p:txBody>
      </p:sp>
      <p:sp>
        <p:nvSpPr>
          <p:cNvPr id="2" name="ZoneTexte 1">
            <a:extLst>
              <a:ext uri="{FF2B5EF4-FFF2-40B4-BE49-F238E27FC236}">
                <a16:creationId xmlns:a16="http://schemas.microsoft.com/office/drawing/2014/main" id="{717525A4-06A1-7E45-85B4-EF7B878A74F4}"/>
              </a:ext>
            </a:extLst>
          </p:cNvPr>
          <p:cNvSpPr txBox="1"/>
          <p:nvPr/>
        </p:nvSpPr>
        <p:spPr>
          <a:xfrm>
            <a:off x="1430216" y="1588031"/>
            <a:ext cx="10222523" cy="4011867"/>
          </a:xfrm>
          <a:prstGeom prst="rect">
            <a:avLst/>
          </a:prstGeom>
          <a:noFill/>
        </p:spPr>
        <p:txBody>
          <a:bodyPr wrap="square" rtlCol="0">
            <a:spAutoFit/>
          </a:bodyPr>
          <a:lstStyle/>
          <a:p>
            <a:pPr algn="ctr"/>
            <a:r>
              <a:rPr lang="fr-FR" sz="2800" dirty="0">
                <a:solidFill>
                  <a:srgbClr val="002060"/>
                </a:solidFill>
                <a:latin typeface="+mn-lt"/>
              </a:rPr>
              <a:t>Formation Complémentaire d’Initiative Locale </a:t>
            </a:r>
            <a:endParaRPr lang="fr-FR" sz="2800" dirty="0">
              <a:latin typeface="+mn-lt"/>
            </a:endParaRPr>
          </a:p>
          <a:p>
            <a:pPr algn="ctr"/>
            <a:endParaRPr lang="fr-FR" sz="2800" dirty="0">
              <a:latin typeface="+mn-lt"/>
            </a:endParaRPr>
          </a:p>
          <a:p>
            <a:pPr algn="l"/>
            <a:r>
              <a:rPr lang="fr-FR" sz="2000" b="0" i="0" dirty="0">
                <a:solidFill>
                  <a:srgbClr val="000000"/>
                </a:solidFill>
                <a:effectLst/>
                <a:latin typeface="+mn-lt"/>
              </a:rPr>
              <a:t>La formation complémentaire d'initiative locale est une formation alternée d'une durée minimale de trois mois, dispensée pour partie dans un établissement scolaire, pour partie dans une entreprise, un service ou une administration.</a:t>
            </a:r>
          </a:p>
          <a:p>
            <a:pPr algn="l"/>
            <a:r>
              <a:rPr lang="fr-FR" sz="2000" b="1" i="0" dirty="0">
                <a:solidFill>
                  <a:srgbClr val="000000"/>
                </a:solidFill>
                <a:effectLst/>
                <a:latin typeface="+mn-lt"/>
              </a:rPr>
              <a:t>La durée de l'enseignement suivi dans l'établissement scolaire ne peut être inférieure au tiers de la durée de la formation.</a:t>
            </a:r>
          </a:p>
          <a:p>
            <a:endParaRPr lang="fr-FR" sz="2000" dirty="0">
              <a:latin typeface="+mn-lt"/>
            </a:endParaRPr>
          </a:p>
          <a:p>
            <a:r>
              <a:rPr lang="fr-FR" sz="2000" b="0" i="0" dirty="0">
                <a:solidFill>
                  <a:srgbClr val="000000"/>
                </a:solidFill>
                <a:effectLst/>
                <a:latin typeface="+mn-lt"/>
              </a:rPr>
              <a:t>Seuls les titulaires d'un diplôme de niveau V ou de niveau IV délivré par le ministre de l'Éducation nationale, ou d'un diplôme de même niveau homologué par France Compétence, peuvent suivre une formation complémentaire d'initiative locale.</a:t>
            </a:r>
            <a:endParaRPr lang="fr-FR" sz="2000" dirty="0">
              <a:latin typeface="+mn-lt"/>
            </a:endParaRPr>
          </a:p>
          <a:p>
            <a:endParaRPr lang="fr-FR" sz="1870" dirty="0"/>
          </a:p>
        </p:txBody>
      </p:sp>
    </p:spTree>
    <p:extLst>
      <p:ext uri="{BB962C8B-B14F-4D97-AF65-F5344CB8AC3E}">
        <p14:creationId xmlns:p14="http://schemas.microsoft.com/office/powerpoint/2010/main" val="1994595916"/>
      </p:ext>
    </p:extLst>
  </p:cSld>
  <p:clrMapOvr>
    <a:overrideClrMapping bg1="lt1" tx1="dk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M 10 Pacte les missions spécifiques </a:t>
            </a:r>
            <a:r>
              <a:rPr lang="fr-FR" sz="2400" dirty="0" err="1">
                <a:solidFill>
                  <a:srgbClr val="FF6600"/>
                </a:solidFill>
              </a:rPr>
              <a:t>LP</a:t>
            </a: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738664"/>
          </a:xfrm>
          <a:prstGeom prst="rect">
            <a:avLst/>
          </a:prstGeom>
          <a:noFill/>
        </p:spPr>
        <p:txBody>
          <a:bodyPr wrap="square" rtlCol="0">
            <a:spAutoFit/>
          </a:bodyPr>
          <a:lstStyle/>
          <a:p>
            <a:endParaRPr lang="fr-FR" dirty="0"/>
          </a:p>
          <a:p>
            <a:endParaRPr lang="fr-FR" dirty="0"/>
          </a:p>
          <a:p>
            <a:endParaRPr lang="fr-FR" dirty="0"/>
          </a:p>
        </p:txBody>
      </p:sp>
      <p:pic>
        <p:nvPicPr>
          <p:cNvPr id="1026" name="Picture 2">
            <a:extLst>
              <a:ext uri="{FF2B5EF4-FFF2-40B4-BE49-F238E27FC236}">
                <a16:creationId xmlns:a16="http://schemas.microsoft.com/office/drawing/2014/main" id="{E912A554-BDA1-B99C-8108-7428ECC48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646476"/>
      </p:ext>
    </p:extLst>
  </p:cSld>
  <p:clrMapOvr>
    <a:overrideClrMapping bg1="lt1" tx1="dk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11380" y="208867"/>
            <a:ext cx="12042266" cy="1200329"/>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Expérimentation </a:t>
            </a:r>
            <a:r>
              <a:rPr lang="fr-FR" sz="2400" dirty="0" err="1">
                <a:solidFill>
                  <a:srgbClr val="FF6600"/>
                </a:solidFill>
              </a:rPr>
              <a:t>Profan</a:t>
            </a:r>
            <a:r>
              <a:rPr lang="fr-FR" sz="2400" dirty="0">
                <a:solidFill>
                  <a:srgbClr val="FF6600"/>
                </a:solidFill>
              </a:rPr>
              <a:t> 2017-2021</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554673" y="1203157"/>
            <a:ext cx="11155680" cy="1046440"/>
          </a:xfrm>
          <a:prstGeom prst="rect">
            <a:avLst/>
          </a:prstGeom>
          <a:noFill/>
        </p:spPr>
        <p:txBody>
          <a:bodyPr wrap="square" rtlCol="0">
            <a:spAutoFit/>
          </a:bodyPr>
          <a:lstStyle/>
          <a:p>
            <a:endParaRPr lang="fr-FR" sz="2000">
              <a:solidFill>
                <a:srgbClr val="002060"/>
              </a:solidFill>
            </a:endParaRPr>
          </a:p>
          <a:p>
            <a:endParaRPr lang="fr-FR"/>
          </a:p>
          <a:p>
            <a:endParaRPr lang="fr-FR"/>
          </a:p>
          <a:p>
            <a:endParaRPr lang="fr-FR" dirty="0"/>
          </a:p>
        </p:txBody>
      </p:sp>
      <p:graphicFrame>
        <p:nvGraphicFramePr>
          <p:cNvPr id="2" name="Tableau 1">
            <a:extLst>
              <a:ext uri="{FF2B5EF4-FFF2-40B4-BE49-F238E27FC236}">
                <a16:creationId xmlns:a16="http://schemas.microsoft.com/office/drawing/2014/main" id="{CC4041A1-5977-630D-86E2-3586F5BE3A6F}"/>
              </a:ext>
            </a:extLst>
          </p:cNvPr>
          <p:cNvGraphicFramePr>
            <a:graphicFrameLocks noGrp="1"/>
          </p:cNvGraphicFramePr>
          <p:nvPr>
            <p:extLst>
              <p:ext uri="{D42A27DB-BD31-4B8C-83A1-F6EECF244321}">
                <p14:modId xmlns:p14="http://schemas.microsoft.com/office/powerpoint/2010/main" val="4194197235"/>
              </p:ext>
            </p:extLst>
          </p:nvPr>
        </p:nvGraphicFramePr>
        <p:xfrm>
          <a:off x="317657" y="1034672"/>
          <a:ext cx="11629712" cy="5873751"/>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370840">
                <a:tc>
                  <a:txBody>
                    <a:bodyPr/>
                    <a:lstStyle/>
                    <a:p>
                      <a:r>
                        <a:rPr lang="fr-FR" dirty="0">
                          <a:solidFill>
                            <a:schemeClr val="bg1"/>
                          </a:solidFill>
                          <a:hlinkClick r:id="rId4">
                            <a:extLst>
                              <a:ext uri="{A12FA001-AC4F-418D-AE19-62706E023703}">
                                <ahyp:hlinkClr xmlns:ahyp="http://schemas.microsoft.com/office/drawing/2018/hyperlinkcolor" val="tx"/>
                              </a:ext>
                            </a:extLst>
                          </a:hlinkClick>
                        </a:rPr>
                        <a:t>Expérimentation </a:t>
                      </a:r>
                      <a:r>
                        <a:rPr lang="fr-FR" dirty="0" err="1">
                          <a:solidFill>
                            <a:schemeClr val="bg1"/>
                          </a:solidFill>
                          <a:hlinkClick r:id="rId4">
                            <a:extLst>
                              <a:ext uri="{A12FA001-AC4F-418D-AE19-62706E023703}">
                                <ahyp:hlinkClr xmlns:ahyp="http://schemas.microsoft.com/office/drawing/2018/hyperlinkcolor" val="tx"/>
                              </a:ext>
                            </a:extLst>
                          </a:hlinkClick>
                        </a:rPr>
                        <a:t>Profan</a:t>
                      </a:r>
                      <a:r>
                        <a:rPr lang="fr-FR" dirty="0">
                          <a:solidFill>
                            <a:schemeClr val="bg1"/>
                          </a:solidFill>
                          <a:hlinkClick r:id="rId4">
                            <a:extLst>
                              <a:ext uri="{A12FA001-AC4F-418D-AE19-62706E023703}">
                                <ahyp:hlinkClr xmlns:ahyp="http://schemas.microsoft.com/office/drawing/2018/hyperlinkcolor" val="tx"/>
                              </a:ext>
                            </a:extLst>
                          </a:hlinkClick>
                        </a:rPr>
                        <a:t> – 2017 -2021 -</a:t>
                      </a:r>
                      <a:endParaRPr lang="fr-FR" dirty="0">
                        <a:solidFill>
                          <a:schemeClr val="bg1"/>
                        </a:solidFill>
                      </a:endParaRPr>
                    </a:p>
                  </a:txBody>
                  <a:tcPr/>
                </a:tc>
                <a:tc>
                  <a:txBody>
                    <a:bodyPr/>
                    <a:lstStyle/>
                    <a:p>
                      <a:endParaRPr lang="fr-FR" dirty="0"/>
                    </a:p>
                  </a:txBody>
                  <a:tcPr>
                    <a:noFill/>
                  </a:tcPr>
                </a:tc>
                <a:tc>
                  <a:txBody>
                    <a:bodyPr/>
                    <a:lstStyle/>
                    <a:p>
                      <a:endParaRPr lang="fr-FR" dirty="0"/>
                    </a:p>
                  </a:txBody>
                  <a:tcPr/>
                </a:tc>
                <a:extLst>
                  <a:ext uri="{0D108BD9-81ED-4DB2-BD59-A6C34878D82A}">
                    <a16:rowId xmlns:a16="http://schemas.microsoft.com/office/drawing/2014/main" val="358359288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L’interdépendance positive, un levier pour de nouvelles compétences ?</a:t>
                      </a:r>
                      <a:endParaRPr lang="fr-FR" b="1" dirty="0">
                        <a:solidFill>
                          <a:srgbClr val="002060"/>
                        </a:solidFill>
                      </a:endParaRPr>
                    </a:p>
                    <a:p>
                      <a:endParaRPr lang="fr-FR" b="1" dirty="0">
                        <a:solidFill>
                          <a:srgbClr val="002060"/>
                        </a:solidFill>
                      </a:endParaRPr>
                    </a:p>
                    <a:p>
                      <a:r>
                        <a:rPr lang="fr-FR" i="1" dirty="0"/>
                        <a:t>Le numérique invite à la polyvalence et à l’acquisition de compétences impliquant pour chacun des acteurs </a:t>
                      </a:r>
                      <a:r>
                        <a:rPr lang="fr-FR" b="1" i="1" dirty="0"/>
                        <a:t>la mobilisation de ses ressources d’expertises cognitives et comportementales,</a:t>
                      </a:r>
                      <a:r>
                        <a:rPr lang="fr-FR" i="1" dirty="0"/>
                        <a:t> traduisant ainsi au niveau collectif l’expression nécessaire d’une interdépendance positive </a:t>
                      </a:r>
                      <a:r>
                        <a:rPr lang="fr-FR" b="1" i="1" dirty="0"/>
                        <a:t>supposant l’acquisition et l’utilisation de compétences à interagir au bénéfice du collectif. </a:t>
                      </a:r>
                      <a:r>
                        <a:rPr lang="fr-FR" i="1" dirty="0"/>
                        <a:t>Il y a là un enjeu de premier ordre pour la gestion des ressources humaines dans une perspective d’efficacité professionnelle mais aussi pour </a:t>
                      </a:r>
                      <a:r>
                        <a:rPr lang="fr-FR" b="1" i="1" dirty="0"/>
                        <a:t>une approche sensible au développement personnel afin de maintenir une estime de soi de qualité,</a:t>
                      </a:r>
                      <a:r>
                        <a:rPr lang="fr-FR" i="1" dirty="0"/>
                        <a:t> indispensable à la conduite des projets de vie. </a:t>
                      </a:r>
                      <a:endParaRPr lang="fr-FR" b="1" i="1" dirty="0">
                        <a:solidFill>
                          <a:srgbClr val="002060"/>
                        </a:solidFill>
                      </a:endParaRPr>
                    </a:p>
                    <a:p>
                      <a:endParaRPr lang="fr-FR" b="1" dirty="0">
                        <a:solidFill>
                          <a:srgbClr val="002060"/>
                        </a:solidFill>
                      </a:endParaRPr>
                    </a:p>
                  </a:txBody>
                  <a:tcPr marL="45720" marR="45720" anchor="ctr">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b="1" dirty="0">
                          <a:solidFill>
                            <a:srgbClr val="002060"/>
                          </a:solidFill>
                        </a:rPr>
                        <a:t>Au départ une affirmation erronée des conséquences du numérique sur le travail  en entreprise de niveaux 3 et 4 qui permet d’introduire la nécessité de développer des compétences psychosociales.</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b="1" dirty="0">
                        <a:solidFill>
                          <a:srgbClr val="00206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b="1" dirty="0">
                          <a:solidFill>
                            <a:srgbClr val="002060"/>
                          </a:solidFill>
                        </a:rPr>
                        <a:t>L’introduction du concept d’interdépendance positive  qui rend nécessaire la mise en œuvre de classe puzzle (voir diapositives ci-après).</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Des conditions expérimentales qui ouvrent la voie à des pratiques pédagogiques sans enseignants :</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Des supports et des évaluations imposées </a:t>
                      </a:r>
                    </a:p>
                  </a:txBody>
                  <a:tcPr>
                    <a:noFill/>
                  </a:tcPr>
                </a:tc>
                <a:extLst>
                  <a:ext uri="{0D108BD9-81ED-4DB2-BD59-A6C34878D82A}">
                    <a16:rowId xmlns:a16="http://schemas.microsoft.com/office/drawing/2014/main" val="1912194100"/>
                  </a:ext>
                </a:extLst>
              </a:tr>
            </a:tbl>
          </a:graphicData>
        </a:graphic>
      </p:graphicFrame>
    </p:spTree>
    <p:extLst>
      <p:ext uri="{BB962C8B-B14F-4D97-AF65-F5344CB8AC3E}">
        <p14:creationId xmlns:p14="http://schemas.microsoft.com/office/powerpoint/2010/main" val="1544077032"/>
      </p:ext>
    </p:extLst>
  </p:cSld>
  <p:clrMapOvr>
    <a:overrideClrMapping bg1="lt1" tx1="dk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1200329"/>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Expérimentation Profane 2017 2021 - 10 académies -</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738664"/>
          </a:xfrm>
          <a:prstGeom prst="rect">
            <a:avLst/>
          </a:prstGeom>
          <a:noFill/>
        </p:spPr>
        <p:txBody>
          <a:bodyPr wrap="square" rtlCol="0">
            <a:spAutoFit/>
          </a:bodyPr>
          <a:lstStyle/>
          <a:p>
            <a:endParaRPr lang="fr-FR" dirty="0"/>
          </a:p>
          <a:p>
            <a:endParaRPr lang="fr-FR" dirty="0"/>
          </a:p>
          <a:p>
            <a:endParaRPr lang="fr-FR" dirty="0"/>
          </a:p>
        </p:txBody>
      </p:sp>
      <p:pic>
        <p:nvPicPr>
          <p:cNvPr id="10" name="Image 9">
            <a:extLst>
              <a:ext uri="{FF2B5EF4-FFF2-40B4-BE49-F238E27FC236}">
                <a16:creationId xmlns:a16="http://schemas.microsoft.com/office/drawing/2014/main" id="{5903FEAC-DB24-1157-730A-CFD1174B7333}"/>
              </a:ext>
            </a:extLst>
          </p:cNvPr>
          <p:cNvPicPr>
            <a:picLocks noChangeAspect="1"/>
          </p:cNvPicPr>
          <p:nvPr/>
        </p:nvPicPr>
        <p:blipFill rotWithShape="1">
          <a:blip r:embed="rId4"/>
          <a:srcRect l="4518" r="8995" b="9366"/>
          <a:stretch/>
        </p:blipFill>
        <p:spPr>
          <a:xfrm>
            <a:off x="1060951" y="1088267"/>
            <a:ext cx="10143123" cy="6250379"/>
          </a:xfrm>
          <a:prstGeom prst="rect">
            <a:avLst/>
          </a:prstGeom>
        </p:spPr>
      </p:pic>
    </p:spTree>
    <p:extLst>
      <p:ext uri="{BB962C8B-B14F-4D97-AF65-F5344CB8AC3E}">
        <p14:creationId xmlns:p14="http://schemas.microsoft.com/office/powerpoint/2010/main" val="3995226489"/>
      </p:ext>
    </p:extLst>
  </p:cSld>
  <p:clrMapOvr>
    <a:overrideClrMapping bg1="lt1" tx1="dk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1200329"/>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Expérimentation Profane 2017 2021 – 3 spécialités – 109 </a:t>
            </a:r>
            <a:r>
              <a:rPr lang="fr-FR" sz="2400" dirty="0" err="1">
                <a:solidFill>
                  <a:srgbClr val="FF6600"/>
                </a:solidFill>
              </a:rPr>
              <a:t>LP</a:t>
            </a:r>
            <a:r>
              <a:rPr lang="fr-FR" sz="2400" dirty="0">
                <a:solidFill>
                  <a:srgbClr val="FF6600"/>
                </a:solidFill>
              </a:rPr>
              <a:t> -</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738664"/>
          </a:xfrm>
          <a:prstGeom prst="rect">
            <a:avLst/>
          </a:prstGeom>
          <a:noFill/>
        </p:spPr>
        <p:txBody>
          <a:bodyPr wrap="square" rtlCol="0">
            <a:spAutoFit/>
          </a:bodyPr>
          <a:lstStyle/>
          <a:p>
            <a:endParaRPr lang="fr-FR" dirty="0"/>
          </a:p>
          <a:p>
            <a:endParaRPr lang="fr-FR" dirty="0"/>
          </a:p>
          <a:p>
            <a:endParaRPr lang="fr-FR" dirty="0"/>
          </a:p>
        </p:txBody>
      </p:sp>
      <p:pic>
        <p:nvPicPr>
          <p:cNvPr id="4" name="Image 3">
            <a:extLst>
              <a:ext uri="{FF2B5EF4-FFF2-40B4-BE49-F238E27FC236}">
                <a16:creationId xmlns:a16="http://schemas.microsoft.com/office/drawing/2014/main" id="{AA363807-C4C6-A6B2-CC35-DD0943B5A343}"/>
              </a:ext>
            </a:extLst>
          </p:cNvPr>
          <p:cNvPicPr>
            <a:picLocks noChangeAspect="1"/>
          </p:cNvPicPr>
          <p:nvPr/>
        </p:nvPicPr>
        <p:blipFill>
          <a:blip r:embed="rId4"/>
          <a:stretch>
            <a:fillRect/>
          </a:stretch>
        </p:blipFill>
        <p:spPr>
          <a:xfrm>
            <a:off x="1108924" y="1088267"/>
            <a:ext cx="10323870" cy="6046838"/>
          </a:xfrm>
          <a:prstGeom prst="rect">
            <a:avLst/>
          </a:prstGeom>
        </p:spPr>
      </p:pic>
    </p:spTree>
    <p:extLst>
      <p:ext uri="{BB962C8B-B14F-4D97-AF65-F5344CB8AC3E}">
        <p14:creationId xmlns:p14="http://schemas.microsoft.com/office/powerpoint/2010/main" val="714675549"/>
      </p:ext>
    </p:extLst>
  </p:cSld>
  <p:clrMapOvr>
    <a:overrideClrMapping bg1="lt1" tx1="dk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1200329"/>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Expérimentation Profane 2017 2021 – Protocole expérimental -</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777411" y="1213561"/>
            <a:ext cx="11155680" cy="5484578"/>
          </a:xfrm>
          <a:prstGeom prst="rect">
            <a:avLst/>
          </a:prstGeom>
          <a:noFill/>
        </p:spPr>
        <p:txBody>
          <a:bodyPr wrap="square" rtlCol="0">
            <a:spAutoFit/>
          </a:bodyPr>
          <a:lstStyle/>
          <a:p>
            <a:endParaRPr lang="fr-FR" dirty="0"/>
          </a:p>
          <a:p>
            <a:r>
              <a:rPr lang="fr-FR" sz="1870" dirty="0">
                <a:solidFill>
                  <a:srgbClr val="002060"/>
                </a:solidFill>
              </a:rPr>
              <a:t>Conditions expérimentales: </a:t>
            </a:r>
          </a:p>
          <a:p>
            <a:endParaRPr lang="fr-FR" sz="1870" dirty="0">
              <a:solidFill>
                <a:srgbClr val="002060"/>
              </a:solidFill>
            </a:endParaRPr>
          </a:p>
          <a:p>
            <a:r>
              <a:rPr lang="fr-FR" sz="1870" dirty="0">
                <a:solidFill>
                  <a:srgbClr val="002060"/>
                </a:solidFill>
              </a:rPr>
              <a:t>Points de programme, temps des séquences et évaluations identiques. Évaluations anonymes et corrigées par d’autres enseignants.</a:t>
            </a:r>
          </a:p>
          <a:p>
            <a:endParaRPr lang="fr-FR" sz="1870" dirty="0">
              <a:solidFill>
                <a:srgbClr val="002060"/>
              </a:solidFill>
            </a:endParaRPr>
          </a:p>
          <a:p>
            <a:r>
              <a:rPr lang="fr-FR" sz="1870" dirty="0">
                <a:solidFill>
                  <a:srgbClr val="002060"/>
                </a:solidFill>
              </a:rPr>
              <a:t>G1 travail en groupe structuré en classe puzzle avec intervention de l’enseignant.</a:t>
            </a:r>
          </a:p>
          <a:p>
            <a:endParaRPr lang="fr-FR" sz="1870" dirty="0">
              <a:solidFill>
                <a:srgbClr val="002060"/>
              </a:solidFill>
            </a:endParaRPr>
          </a:p>
          <a:p>
            <a:r>
              <a:rPr lang="fr-FR" sz="1870" dirty="0">
                <a:solidFill>
                  <a:srgbClr val="002060"/>
                </a:solidFill>
              </a:rPr>
              <a:t>G2 travail en groupe non structuré sans intervention de l’enseignant et élèves devant échanger par outils numériques. Pas d’impression des supports.</a:t>
            </a:r>
          </a:p>
          <a:p>
            <a:endParaRPr lang="fr-FR" sz="1870" dirty="0">
              <a:solidFill>
                <a:srgbClr val="002060"/>
              </a:solidFill>
            </a:endParaRPr>
          </a:p>
          <a:p>
            <a:r>
              <a:rPr lang="fr-FR" sz="1870" dirty="0">
                <a:solidFill>
                  <a:srgbClr val="002060"/>
                </a:solidFill>
              </a:rPr>
              <a:t>G3 pédagogie libre.</a:t>
            </a:r>
          </a:p>
          <a:p>
            <a:endParaRPr lang="fr-FR" sz="1870" dirty="0">
              <a:solidFill>
                <a:srgbClr val="002060"/>
              </a:solidFill>
            </a:endParaRPr>
          </a:p>
          <a:p>
            <a:endParaRPr lang="fr-FR" dirty="0"/>
          </a:p>
          <a:p>
            <a:r>
              <a:rPr lang="fr-FR" dirty="0"/>
              <a:t>.</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583369359"/>
      </p:ext>
    </p:extLst>
  </p:cSld>
  <p:clrMapOvr>
    <a:overrideClrMapping bg1="lt1" tx1="dk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1200329"/>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Expérimentation Profane 2017 2021 – Protocole expérimental -</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777411" y="1213561"/>
            <a:ext cx="11155680" cy="4044184"/>
          </a:xfrm>
          <a:prstGeom prst="rect">
            <a:avLst/>
          </a:prstGeom>
          <a:noFill/>
        </p:spPr>
        <p:txBody>
          <a:bodyPr wrap="square" rtlCol="0">
            <a:spAutoFit/>
          </a:bodyPr>
          <a:lstStyle/>
          <a:p>
            <a:endParaRPr lang="fr-FR" dirty="0"/>
          </a:p>
          <a:p>
            <a:r>
              <a:rPr lang="fr-FR" sz="1870" dirty="0">
                <a:solidFill>
                  <a:srgbClr val="002060"/>
                </a:solidFill>
              </a:rPr>
              <a:t>Groupe 1</a:t>
            </a:r>
          </a:p>
          <a:p>
            <a:r>
              <a:rPr lang="fr-FR" sz="1870" dirty="0">
                <a:solidFill>
                  <a:srgbClr val="002060"/>
                </a:solidFill>
              </a:rPr>
              <a:t>Extrait Bilan expérimentation</a:t>
            </a:r>
          </a:p>
          <a:p>
            <a:endParaRPr lang="fr-FR" sz="1870" dirty="0">
              <a:solidFill>
                <a:srgbClr val="002060"/>
              </a:solidFill>
            </a:endParaRPr>
          </a:p>
          <a:p>
            <a:endParaRPr lang="fr-FR" sz="1870" dirty="0">
              <a:solidFill>
                <a:srgbClr val="002060"/>
              </a:solidFill>
            </a:endParaRPr>
          </a:p>
          <a:p>
            <a:endParaRPr lang="fr-FR" dirty="0">
              <a:solidFill>
                <a:srgbClr val="002060"/>
              </a:solidFill>
            </a:endParaRPr>
          </a:p>
          <a:p>
            <a:endParaRPr lang="fr-FR" dirty="0"/>
          </a:p>
          <a:p>
            <a:endParaRPr lang="fr-FR" dirty="0"/>
          </a:p>
          <a:p>
            <a:endParaRPr lang="fr-FR" dirty="0"/>
          </a:p>
          <a:p>
            <a:endParaRPr lang="fr-FR" dirty="0"/>
          </a:p>
          <a:p>
            <a:r>
              <a:rPr lang="fr-FR" dirty="0"/>
              <a:t>.</a:t>
            </a:r>
          </a:p>
          <a:p>
            <a:endParaRPr lang="fr-FR" dirty="0"/>
          </a:p>
          <a:p>
            <a:endParaRPr lang="fr-FR" dirty="0"/>
          </a:p>
          <a:p>
            <a:endParaRPr lang="fr-FR" dirty="0"/>
          </a:p>
          <a:p>
            <a:endParaRPr lang="fr-FR" dirty="0"/>
          </a:p>
          <a:p>
            <a:endParaRPr lang="fr-FR" dirty="0"/>
          </a:p>
          <a:p>
            <a:endParaRPr lang="fr-FR" dirty="0"/>
          </a:p>
        </p:txBody>
      </p:sp>
      <p:pic>
        <p:nvPicPr>
          <p:cNvPr id="2" name="Image 1">
            <a:extLst>
              <a:ext uri="{FF2B5EF4-FFF2-40B4-BE49-F238E27FC236}">
                <a16:creationId xmlns:a16="http://schemas.microsoft.com/office/drawing/2014/main" id="{77C42B56-B3DE-D40F-E256-9433D36B05B9}"/>
              </a:ext>
            </a:extLst>
          </p:cNvPr>
          <p:cNvPicPr>
            <a:picLocks noChangeAspect="1"/>
          </p:cNvPicPr>
          <p:nvPr/>
        </p:nvPicPr>
        <p:blipFill>
          <a:blip r:embed="rId4"/>
          <a:stretch>
            <a:fillRect/>
          </a:stretch>
        </p:blipFill>
        <p:spPr>
          <a:xfrm>
            <a:off x="2014800" y="2228581"/>
            <a:ext cx="8680901" cy="3656863"/>
          </a:xfrm>
          <a:prstGeom prst="rect">
            <a:avLst/>
          </a:prstGeom>
        </p:spPr>
      </p:pic>
    </p:spTree>
    <p:extLst>
      <p:ext uri="{BB962C8B-B14F-4D97-AF65-F5344CB8AC3E}">
        <p14:creationId xmlns:p14="http://schemas.microsoft.com/office/powerpoint/2010/main" val="3807346253"/>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19A4F-53BC-1F47-E612-460A9A524FF5}"/>
              </a:ext>
            </a:extLst>
          </p:cNvPr>
          <p:cNvSpPr>
            <a:spLocks noGrp="1"/>
          </p:cNvSpPr>
          <p:nvPr>
            <p:ph type="title"/>
          </p:nvPr>
        </p:nvSpPr>
        <p:spPr>
          <a:xfrm>
            <a:off x="0" y="0"/>
            <a:ext cx="12192000" cy="879400"/>
          </a:xfrm>
        </p:spPr>
        <p:txBody>
          <a:bodyPr>
            <a:normAutofit fontScale="90000"/>
          </a:bodyPr>
          <a:lstStyle/>
          <a:p>
            <a:r>
              <a:rPr lang="fr-FR" dirty="0">
                <a:solidFill>
                  <a:srgbClr val="FF6600"/>
                </a:solidFill>
              </a:rPr>
              <a:t>ORDRE DU JOUR</a:t>
            </a:r>
          </a:p>
        </p:txBody>
      </p:sp>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graphicFrame>
        <p:nvGraphicFramePr>
          <p:cNvPr id="5" name="Diagramme 4">
            <a:extLst>
              <a:ext uri="{FF2B5EF4-FFF2-40B4-BE49-F238E27FC236}">
                <a16:creationId xmlns:a16="http://schemas.microsoft.com/office/drawing/2014/main" id="{B4427CAF-1BF6-F8D7-004B-C836AB19A795}"/>
              </a:ext>
            </a:extLst>
          </p:cNvPr>
          <p:cNvGraphicFramePr/>
          <p:nvPr>
            <p:extLst>
              <p:ext uri="{D42A27DB-BD31-4B8C-83A1-F6EECF244321}">
                <p14:modId xmlns:p14="http://schemas.microsoft.com/office/powerpoint/2010/main" val="2016830632"/>
              </p:ext>
            </p:extLst>
          </p:nvPr>
        </p:nvGraphicFramePr>
        <p:xfrm>
          <a:off x="74200" y="1805940"/>
          <a:ext cx="12043599" cy="4070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8795530"/>
      </p:ext>
    </p:extLst>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1569660"/>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Profane expérimentation 2017 2021 – </a:t>
            </a:r>
          </a:p>
          <a:p>
            <a:pPr algn="ctr"/>
            <a:r>
              <a:rPr lang="fr-FR" sz="2400" dirty="0">
                <a:solidFill>
                  <a:srgbClr val="FF6600"/>
                </a:solidFill>
              </a:rPr>
              <a:t>Interdépendance Positive - classe Puzzle -</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738664"/>
          </a:xfrm>
          <a:prstGeom prst="rect">
            <a:avLst/>
          </a:prstGeom>
          <a:noFill/>
        </p:spPr>
        <p:txBody>
          <a:bodyPr wrap="square" rtlCol="0">
            <a:spAutoFit/>
          </a:bodyPr>
          <a:lstStyle/>
          <a:p>
            <a:endParaRPr lang="fr-FR" dirty="0"/>
          </a:p>
          <a:p>
            <a:endParaRPr lang="fr-FR" dirty="0"/>
          </a:p>
          <a:p>
            <a:endParaRPr lang="fr-FR" dirty="0"/>
          </a:p>
        </p:txBody>
      </p:sp>
      <p:pic>
        <p:nvPicPr>
          <p:cNvPr id="7" name="Image 6">
            <a:extLst>
              <a:ext uri="{FF2B5EF4-FFF2-40B4-BE49-F238E27FC236}">
                <a16:creationId xmlns:a16="http://schemas.microsoft.com/office/drawing/2014/main" id="{6ADBC872-8981-5597-47F9-A8B146C4D947}"/>
              </a:ext>
            </a:extLst>
          </p:cNvPr>
          <p:cNvPicPr>
            <a:picLocks noChangeAspect="1"/>
          </p:cNvPicPr>
          <p:nvPr/>
        </p:nvPicPr>
        <p:blipFill>
          <a:blip r:embed="rId4"/>
          <a:stretch>
            <a:fillRect/>
          </a:stretch>
        </p:blipFill>
        <p:spPr>
          <a:xfrm>
            <a:off x="1995948" y="1486139"/>
            <a:ext cx="8200104" cy="4896464"/>
          </a:xfrm>
          <a:prstGeom prst="rect">
            <a:avLst/>
          </a:prstGeom>
        </p:spPr>
      </p:pic>
    </p:spTree>
    <p:extLst>
      <p:ext uri="{BB962C8B-B14F-4D97-AF65-F5344CB8AC3E}">
        <p14:creationId xmlns:p14="http://schemas.microsoft.com/office/powerpoint/2010/main" val="2718123413"/>
      </p:ext>
    </p:extLst>
  </p:cSld>
  <p:clrMapOvr>
    <a:overrideClrMapping bg1="lt1" tx1="dk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1569660"/>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a:solidFill>
                  <a:srgbClr val="FF6600"/>
                </a:solidFill>
              </a:rPr>
              <a:t>Profane expérimentation 2017 2020 – </a:t>
            </a:r>
          </a:p>
          <a:p>
            <a:pPr algn="ctr"/>
            <a:r>
              <a:rPr lang="fr-FR" sz="2400" dirty="0">
                <a:solidFill>
                  <a:srgbClr val="FF6600"/>
                </a:solidFill>
              </a:rPr>
              <a:t>Interdépendance Positive - classe Puzzle -</a:t>
            </a:r>
          </a:p>
          <a:p>
            <a:pPr algn="ctr"/>
            <a:endParaRPr lang="fr-FR" sz="2400" dirty="0">
              <a:solidFill>
                <a:srgbClr val="FF6600"/>
              </a:solidFill>
            </a:endParaRP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738664"/>
          </a:xfrm>
          <a:prstGeom prst="rect">
            <a:avLst/>
          </a:prstGeom>
          <a:noFill/>
        </p:spPr>
        <p:txBody>
          <a:bodyPr wrap="square" rtlCol="0">
            <a:spAutoFit/>
          </a:bodyPr>
          <a:lstStyle/>
          <a:p>
            <a:endParaRPr lang="fr-FR" dirty="0"/>
          </a:p>
          <a:p>
            <a:endParaRPr lang="fr-FR" dirty="0"/>
          </a:p>
          <a:p>
            <a:endParaRPr lang="fr-FR" dirty="0"/>
          </a:p>
        </p:txBody>
      </p:sp>
      <p:sp>
        <p:nvSpPr>
          <p:cNvPr id="2" name="ZoneTexte 1">
            <a:extLst>
              <a:ext uri="{FF2B5EF4-FFF2-40B4-BE49-F238E27FC236}">
                <a16:creationId xmlns:a16="http://schemas.microsoft.com/office/drawing/2014/main" id="{F1515912-5C50-F62E-D038-45CE737D7200}"/>
              </a:ext>
            </a:extLst>
          </p:cNvPr>
          <p:cNvSpPr txBox="1"/>
          <p:nvPr/>
        </p:nvSpPr>
        <p:spPr>
          <a:xfrm>
            <a:off x="148401" y="1987394"/>
            <a:ext cx="11969911" cy="2800767"/>
          </a:xfrm>
          <a:prstGeom prst="rect">
            <a:avLst/>
          </a:prstGeom>
          <a:noFill/>
        </p:spPr>
        <p:txBody>
          <a:bodyPr wrap="square" rtlCol="0">
            <a:spAutoFit/>
          </a:bodyPr>
          <a:lstStyle/>
          <a:p>
            <a:pPr algn="ctr"/>
            <a:r>
              <a:rPr lang="fr-FR" dirty="0"/>
              <a:t> </a:t>
            </a:r>
          </a:p>
          <a:p>
            <a:pPr algn="ctr"/>
            <a:endParaRPr lang="fr-FR" sz="2000" dirty="0">
              <a:solidFill>
                <a:srgbClr val="002060"/>
              </a:solidFill>
            </a:endParaRPr>
          </a:p>
          <a:p>
            <a:pPr algn="ctr"/>
            <a:r>
              <a:rPr lang="fr-FR" sz="2400" dirty="0">
                <a:solidFill>
                  <a:srgbClr val="002060"/>
                </a:solidFill>
                <a:hlinkClick r:id="rId4"/>
              </a:rPr>
              <a:t>Exemple </a:t>
            </a:r>
          </a:p>
          <a:p>
            <a:pPr algn="ctr"/>
            <a:endParaRPr lang="fr-FR" sz="2400" dirty="0">
              <a:solidFill>
                <a:srgbClr val="002060"/>
              </a:solidFill>
              <a:hlinkClick r:id="rId4"/>
            </a:endParaRPr>
          </a:p>
          <a:p>
            <a:pPr algn="ctr"/>
            <a:r>
              <a:rPr lang="fr-FR" sz="2400" dirty="0">
                <a:solidFill>
                  <a:srgbClr val="002060"/>
                </a:solidFill>
                <a:hlinkClick r:id="rId4"/>
              </a:rPr>
              <a:t>Spécialité ASSP</a:t>
            </a:r>
            <a:endParaRPr lang="fr-FR" sz="2400" dirty="0">
              <a:solidFill>
                <a:srgbClr val="002060"/>
              </a:solidFill>
            </a:endParaRP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967394265"/>
      </p:ext>
    </p:extLst>
  </p:cSld>
  <p:clrMapOvr>
    <a:overrideClrMapping bg1="lt1" tx1="dk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49734" y="307134"/>
            <a:ext cx="12042266" cy="830997"/>
          </a:xfrm>
          <a:prstGeom prst="rect">
            <a:avLst/>
          </a:prstGeom>
          <a:noFill/>
        </p:spPr>
        <p:txBody>
          <a:bodyPr wrap="square" rtlCol="0">
            <a:spAutoFit/>
          </a:bodyPr>
          <a:lstStyle/>
          <a:p>
            <a:pPr algn="ctr"/>
            <a:r>
              <a:rPr lang="fr-FR" sz="2400" dirty="0">
                <a:solidFill>
                  <a:srgbClr val="FF6600"/>
                </a:solidFill>
              </a:rPr>
              <a:t>M 12 pédagogie </a:t>
            </a:r>
            <a:r>
              <a:rPr lang="fr-FR" sz="2400" dirty="0" err="1">
                <a:solidFill>
                  <a:srgbClr val="FF6600"/>
                </a:solidFill>
              </a:rPr>
              <a:t>Profan</a:t>
            </a:r>
            <a:endParaRPr lang="fr-FR" sz="2400" dirty="0">
              <a:solidFill>
                <a:srgbClr val="FF6600"/>
              </a:solidFill>
            </a:endParaRPr>
          </a:p>
          <a:p>
            <a:pPr algn="ctr"/>
            <a:r>
              <a:rPr lang="fr-FR" sz="2400" dirty="0" err="1">
                <a:solidFill>
                  <a:srgbClr val="002060"/>
                </a:solidFill>
                <a:hlinkClick r:id="rId4">
                  <a:extLst>
                    <a:ext uri="{A12FA001-AC4F-418D-AE19-62706E023703}">
                      <ahyp:hlinkClr xmlns:ahyp="http://schemas.microsoft.com/office/drawing/2018/hyperlinkcolor" val="tx"/>
                    </a:ext>
                  </a:extLst>
                </a:hlinkClick>
              </a:rPr>
              <a:t>Profan</a:t>
            </a:r>
            <a:r>
              <a:rPr lang="fr-FR" sz="2400" dirty="0">
                <a:solidFill>
                  <a:srgbClr val="002060"/>
                </a:solidFill>
                <a:hlinkClick r:id="rId4">
                  <a:extLst>
                    <a:ext uri="{A12FA001-AC4F-418D-AE19-62706E023703}">
                      <ahyp:hlinkClr xmlns:ahyp="http://schemas.microsoft.com/office/drawing/2018/hyperlinkcolor" val="tx"/>
                    </a:ext>
                  </a:extLst>
                </a:hlinkClick>
              </a:rPr>
              <a:t> Transfert Calendrier Formation des formateurs</a:t>
            </a:r>
            <a:endParaRPr lang="fr-FR" sz="2400" dirty="0">
              <a:solidFill>
                <a:srgbClr val="002060"/>
              </a:solidFill>
            </a:endParaRPr>
          </a:p>
        </p:txBody>
      </p:sp>
      <p:sp>
        <p:nvSpPr>
          <p:cNvPr id="4" name="ZoneTexte 3">
            <a:extLst>
              <a:ext uri="{FF2B5EF4-FFF2-40B4-BE49-F238E27FC236}">
                <a16:creationId xmlns:a16="http://schemas.microsoft.com/office/drawing/2014/main" id="{BC146A77-A71B-CF40-44E4-56078769EBF6}"/>
              </a:ext>
            </a:extLst>
          </p:cNvPr>
          <p:cNvSpPr txBox="1"/>
          <p:nvPr/>
        </p:nvSpPr>
        <p:spPr>
          <a:xfrm>
            <a:off x="316523" y="1426386"/>
            <a:ext cx="11725743" cy="4708981"/>
          </a:xfrm>
          <a:prstGeom prst="rect">
            <a:avLst/>
          </a:prstGeom>
          <a:noFill/>
        </p:spPr>
        <p:txBody>
          <a:bodyPr wrap="square">
            <a:spAutoFit/>
          </a:bodyPr>
          <a:lstStyle/>
          <a:p>
            <a:pPr algn="l" fontAlgn="base"/>
            <a:endParaRPr lang="fr-FR" sz="2000" dirty="0">
              <a:solidFill>
                <a:srgbClr val="000091"/>
              </a:solidFill>
              <a:latin typeface="+mn-lt"/>
            </a:endParaRPr>
          </a:p>
          <a:p>
            <a:pPr algn="l" fontAlgn="base"/>
            <a:r>
              <a:rPr lang="fr-FR" sz="2000" b="0" i="0" dirty="0">
                <a:solidFill>
                  <a:srgbClr val="000091"/>
                </a:solidFill>
                <a:effectLst/>
                <a:latin typeface="+mn-lt"/>
              </a:rPr>
              <a:t>Le calendrier de l'expérimentation s'étend de septembre 2023 à septembre 2026, selon le programme suivant :</a:t>
            </a:r>
          </a:p>
          <a:p>
            <a:pPr algn="l" fontAlgn="base"/>
            <a:endParaRPr lang="fr-FR" sz="2000" dirty="0">
              <a:solidFill>
                <a:srgbClr val="000091"/>
              </a:solidFill>
              <a:latin typeface="+mn-lt"/>
            </a:endParaRPr>
          </a:p>
          <a:p>
            <a:pPr algn="l" fontAlgn="base"/>
            <a:endParaRPr lang="fr-FR" sz="2000" b="0" i="0" dirty="0">
              <a:solidFill>
                <a:srgbClr val="000091"/>
              </a:solidFill>
              <a:effectLst/>
              <a:latin typeface="+mn-lt"/>
            </a:endParaRPr>
          </a:p>
          <a:p>
            <a:pPr marL="342900" indent="-342900" algn="l" fontAlgn="base">
              <a:buFont typeface="Wingdings" panose="05000000000000000000" pitchFamily="2" charset="2"/>
              <a:buChar char="ü"/>
            </a:pPr>
            <a:r>
              <a:rPr lang="fr-FR" sz="2000" b="0" i="0" dirty="0">
                <a:solidFill>
                  <a:srgbClr val="000091"/>
                </a:solidFill>
                <a:effectLst/>
                <a:latin typeface="+mn-lt"/>
              </a:rPr>
              <a:t>de mars à septembre 2023 : élaboration des contenus et organisation des dispositifs nationaux de formation, planification ;</a:t>
            </a:r>
          </a:p>
          <a:p>
            <a:pPr marL="342900" indent="-342900" algn="l" fontAlgn="base">
              <a:buFont typeface="Wingdings" panose="05000000000000000000" pitchFamily="2" charset="2"/>
              <a:buChar char="ü"/>
            </a:pPr>
            <a:endParaRPr lang="fr-FR" sz="2000" b="0" i="0" dirty="0">
              <a:solidFill>
                <a:srgbClr val="000091"/>
              </a:solidFill>
              <a:effectLst/>
              <a:latin typeface="+mn-lt"/>
            </a:endParaRPr>
          </a:p>
          <a:p>
            <a:pPr marL="342900" indent="-342900" algn="l" fontAlgn="base">
              <a:buFont typeface="Wingdings" panose="05000000000000000000" pitchFamily="2" charset="2"/>
              <a:buChar char="ü"/>
            </a:pPr>
            <a:r>
              <a:rPr lang="fr-FR" sz="2000" b="0" i="0" dirty="0">
                <a:solidFill>
                  <a:srgbClr val="000091"/>
                </a:solidFill>
                <a:effectLst/>
                <a:latin typeface="+mn-lt"/>
              </a:rPr>
              <a:t>de septembre 2023 à juillet 2024, déploiement dans les académies suivantes : Bordeaux, Limoges, Poitiers, Nancy-Metz, Reims, Strasbourg, Rennes, Nantes, Montpellier, Toulouse, Clermont-Ferrand, Grenoble, Guyane ;</a:t>
            </a:r>
          </a:p>
          <a:p>
            <a:pPr marL="342900" indent="-342900" algn="l" fontAlgn="base">
              <a:buFont typeface="Wingdings" panose="05000000000000000000" pitchFamily="2" charset="2"/>
              <a:buChar char="ü"/>
            </a:pPr>
            <a:endParaRPr lang="fr-FR" sz="2000" b="0" i="0" dirty="0">
              <a:solidFill>
                <a:srgbClr val="000091"/>
              </a:solidFill>
              <a:effectLst/>
              <a:latin typeface="+mn-lt"/>
            </a:endParaRPr>
          </a:p>
          <a:p>
            <a:pPr marL="342900" indent="-342900" algn="l" fontAlgn="base">
              <a:buFont typeface="Wingdings" panose="05000000000000000000" pitchFamily="2" charset="2"/>
              <a:buChar char="ü"/>
            </a:pPr>
            <a:r>
              <a:rPr lang="fr-FR" sz="2000" b="0" i="0" dirty="0">
                <a:solidFill>
                  <a:srgbClr val="000091"/>
                </a:solidFill>
                <a:effectLst/>
                <a:latin typeface="+mn-lt"/>
              </a:rPr>
              <a:t>de septembre 2024 à juillet 2025, déploiement dans les autres académies ;</a:t>
            </a:r>
          </a:p>
          <a:p>
            <a:pPr marL="342900" indent="-342900" algn="l" fontAlgn="base">
              <a:buFont typeface="Wingdings" panose="05000000000000000000" pitchFamily="2" charset="2"/>
              <a:buChar char="ü"/>
            </a:pPr>
            <a:endParaRPr lang="fr-FR" sz="2000" b="0" i="0" dirty="0">
              <a:solidFill>
                <a:srgbClr val="000091"/>
              </a:solidFill>
              <a:effectLst/>
              <a:latin typeface="+mn-lt"/>
            </a:endParaRPr>
          </a:p>
          <a:p>
            <a:pPr marL="342900" indent="-342900" algn="l" fontAlgn="base">
              <a:buFont typeface="Wingdings" panose="05000000000000000000" pitchFamily="2" charset="2"/>
              <a:buChar char="ü"/>
            </a:pPr>
            <a:r>
              <a:rPr lang="fr-FR" sz="2000" b="0" i="0" dirty="0">
                <a:solidFill>
                  <a:srgbClr val="000091"/>
                </a:solidFill>
                <a:effectLst/>
                <a:latin typeface="+mn-lt"/>
              </a:rPr>
              <a:t>de septembre 2025 à juillet 2026, évaluation finale du dispositif et restitution nationale</a:t>
            </a:r>
            <a:r>
              <a:rPr lang="fr-FR" b="0" i="0" dirty="0">
                <a:solidFill>
                  <a:srgbClr val="000091"/>
                </a:solidFill>
                <a:effectLst/>
                <a:latin typeface="Marianne"/>
              </a:rPr>
              <a:t>.</a:t>
            </a:r>
          </a:p>
        </p:txBody>
      </p:sp>
    </p:spTree>
    <p:extLst>
      <p:ext uri="{BB962C8B-B14F-4D97-AF65-F5344CB8AC3E}">
        <p14:creationId xmlns:p14="http://schemas.microsoft.com/office/powerpoint/2010/main" val="2756862214"/>
      </p:ext>
    </p:extLst>
  </p:cSld>
  <p:clrMapOvr>
    <a:overrideClrMapping bg1="lt1" tx1="dk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4">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74867" y="125128"/>
            <a:ext cx="12042266" cy="461665"/>
          </a:xfrm>
          <a:prstGeom prst="rect">
            <a:avLst/>
          </a:prstGeom>
          <a:noFill/>
        </p:spPr>
        <p:txBody>
          <a:bodyPr wrap="square" rtlCol="0">
            <a:spAutoFit/>
          </a:bodyPr>
          <a:lstStyle/>
          <a:p>
            <a:pPr algn="ctr"/>
            <a:r>
              <a:rPr lang="fr-FR" sz="2400" dirty="0">
                <a:solidFill>
                  <a:srgbClr val="FF6600"/>
                </a:solidFill>
              </a:rPr>
              <a:t>L’autonomie des Chefs d’</a:t>
            </a:r>
            <a:r>
              <a:rPr lang="fr-FR" sz="2400" dirty="0" err="1">
                <a:solidFill>
                  <a:srgbClr val="FF6600"/>
                </a:solidFill>
              </a:rPr>
              <a:t>Etablissement</a:t>
            </a:r>
            <a:endParaRPr lang="fr-FR" sz="2400" dirty="0">
              <a:solidFill>
                <a:srgbClr val="FF6600"/>
              </a:solidFill>
            </a:endParaRPr>
          </a:p>
        </p:txBody>
      </p:sp>
      <p:graphicFrame>
        <p:nvGraphicFramePr>
          <p:cNvPr id="5" name="Tableau 4">
            <a:extLst>
              <a:ext uri="{FF2B5EF4-FFF2-40B4-BE49-F238E27FC236}">
                <a16:creationId xmlns:a16="http://schemas.microsoft.com/office/drawing/2014/main" id="{9B85F480-CD97-2A20-0567-C0EC975CEDED}"/>
              </a:ext>
            </a:extLst>
          </p:cNvPr>
          <p:cNvGraphicFramePr>
            <a:graphicFrameLocks noGrp="1"/>
          </p:cNvGraphicFramePr>
          <p:nvPr>
            <p:extLst>
              <p:ext uri="{D42A27DB-BD31-4B8C-83A1-F6EECF244321}">
                <p14:modId xmlns:p14="http://schemas.microsoft.com/office/powerpoint/2010/main" val="278019224"/>
              </p:ext>
            </p:extLst>
          </p:nvPr>
        </p:nvGraphicFramePr>
        <p:xfrm>
          <a:off x="317657" y="1034672"/>
          <a:ext cx="11629712" cy="5589207"/>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286345043"/>
                    </a:ext>
                  </a:extLst>
                </a:gridCol>
                <a:gridCol w="712292">
                  <a:extLst>
                    <a:ext uri="{9D8B030D-6E8A-4147-A177-3AD203B41FA5}">
                      <a16:colId xmlns:a16="http://schemas.microsoft.com/office/drawing/2014/main" val="4061617227"/>
                    </a:ext>
                  </a:extLst>
                </a:gridCol>
                <a:gridCol w="5411793">
                  <a:extLst>
                    <a:ext uri="{9D8B030D-6E8A-4147-A177-3AD203B41FA5}">
                      <a16:colId xmlns:a16="http://schemas.microsoft.com/office/drawing/2014/main" val="2513539365"/>
                    </a:ext>
                  </a:extLst>
                </a:gridCol>
              </a:tblGrid>
              <a:tr h="370840">
                <a:tc>
                  <a:txBody>
                    <a:bodyPr/>
                    <a:lstStyle/>
                    <a:p>
                      <a:pPr algn="ctr"/>
                      <a:r>
                        <a:rPr lang="fr-FR" dirty="0">
                          <a:solidFill>
                            <a:schemeClr val="bg1"/>
                          </a:solidFill>
                        </a:rPr>
                        <a:t>Innovation pédagogique</a:t>
                      </a:r>
                      <a:endParaRPr lang="fr-FR" dirty="0">
                        <a:solidFill>
                          <a:srgbClr val="0070C0"/>
                        </a:solidFill>
                      </a:endParaRPr>
                    </a:p>
                  </a:txBody>
                  <a:tcPr/>
                </a:tc>
                <a:tc>
                  <a:txBody>
                    <a:bodyPr/>
                    <a:lstStyle/>
                    <a:p>
                      <a:endParaRPr lang="fr-FR" dirty="0"/>
                    </a:p>
                  </a:txBody>
                  <a:tcPr>
                    <a:noFill/>
                  </a:tcPr>
                </a:tc>
                <a:tc>
                  <a:txBody>
                    <a:bodyPr/>
                    <a:lstStyle/>
                    <a:p>
                      <a:r>
                        <a:rPr lang="fr-FR" dirty="0"/>
                        <a:t>Recrutement des personnels</a:t>
                      </a:r>
                    </a:p>
                  </a:txBody>
                  <a:tcPr/>
                </a:tc>
                <a:extLst>
                  <a:ext uri="{0D108BD9-81ED-4DB2-BD59-A6C34878D82A}">
                    <a16:rowId xmlns:a16="http://schemas.microsoft.com/office/drawing/2014/main" val="358359288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0" i="0" u="none" strike="noStrike" cap="none" dirty="0">
                          <a:solidFill>
                            <a:srgbClr val="002060"/>
                          </a:solidFill>
                          <a:effectLst/>
                          <a:latin typeface="+mn-lt"/>
                          <a:ea typeface="+mn-ea"/>
                          <a:cs typeface="+mn-cs"/>
                          <a:sym typeface="Arial"/>
                          <a:hlinkClick r:id="rId5">
                            <a:extLst>
                              <a:ext uri="{A12FA001-AC4F-418D-AE19-62706E023703}">
                                <ahyp:hlinkClr xmlns:ahyp="http://schemas.microsoft.com/office/drawing/2018/hyperlinkcolor" val="tx"/>
                              </a:ext>
                            </a:extLst>
                          </a:hlinkClick>
                        </a:rPr>
                        <a:t>Notre École, faisons-la ensemble</a:t>
                      </a: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dirty="0">
                          <a:solidFill>
                            <a:schemeClr val="accent5">
                              <a:lumMod val="50000"/>
                            </a:schemeClr>
                          </a:solidFill>
                          <a:hlinkClick r:id="rId6">
                            <a:extLst>
                              <a:ext uri="{A12FA001-AC4F-418D-AE19-62706E023703}">
                                <ahyp:hlinkClr xmlns:ahyp="http://schemas.microsoft.com/office/drawing/2018/hyperlinkcolor" val="tx"/>
                              </a:ext>
                            </a:extLst>
                          </a:hlinkClick>
                        </a:rPr>
                        <a:t>Déplacement du Président au Lycée professionnel de l'</a:t>
                      </a:r>
                      <a:r>
                        <a:rPr lang="fr-FR" dirty="0" err="1">
                          <a:solidFill>
                            <a:schemeClr val="accent5">
                              <a:lumMod val="50000"/>
                            </a:schemeClr>
                          </a:solidFill>
                          <a:hlinkClick r:id="rId6">
                            <a:extLst>
                              <a:ext uri="{A12FA001-AC4F-418D-AE19-62706E023703}">
                                <ahyp:hlinkClr xmlns:ahyp="http://schemas.microsoft.com/office/drawing/2018/hyperlinkcolor" val="tx"/>
                              </a:ext>
                            </a:extLst>
                          </a:hlinkClick>
                        </a:rPr>
                        <a:t>Argensol</a:t>
                      </a:r>
                      <a:r>
                        <a:rPr lang="fr-FR" dirty="0">
                          <a:solidFill>
                            <a:schemeClr val="accent5">
                              <a:lumMod val="50000"/>
                            </a:schemeClr>
                          </a:solidFill>
                          <a:hlinkClick r:id="rId6">
                            <a:extLst>
                              <a:ext uri="{A12FA001-AC4F-418D-AE19-62706E023703}">
                                <ahyp:hlinkClr xmlns:ahyp="http://schemas.microsoft.com/office/drawing/2018/hyperlinkcolor" val="tx"/>
                              </a:ext>
                            </a:extLst>
                          </a:hlinkClick>
                        </a:rPr>
                        <a:t> d'Orange pour la pré-rentrée. | Élysée (elysee.fr)</a:t>
                      </a:r>
                      <a:endParaRPr lang="fr-FR" sz="1867" b="0"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0"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i="0" dirty="0">
                          <a:solidFill>
                            <a:schemeClr val="accent5">
                              <a:lumMod val="50000"/>
                            </a:schemeClr>
                          </a:solidFill>
                          <a:hlinkClick r:id="rId7">
                            <a:extLst>
                              <a:ext uri="{A12FA001-AC4F-418D-AE19-62706E023703}">
                                <ahyp:hlinkClr xmlns:ahyp="http://schemas.microsoft.com/office/drawing/2018/hyperlinkcolor" val="tx"/>
                              </a:ext>
                            </a:extLst>
                          </a:hlinkClick>
                        </a:rPr>
                        <a:t>Code de l'éducation : </a:t>
                      </a:r>
                      <a:r>
                        <a:rPr lang="fr-FR" i="0" dirty="0">
                          <a:solidFill>
                            <a:schemeClr val="accent5">
                              <a:lumMod val="50000"/>
                            </a:schemeClr>
                          </a:solidFill>
                          <a:effectLst/>
                          <a:hlinkClick r:id="rId7">
                            <a:extLst>
                              <a:ext uri="{A12FA001-AC4F-418D-AE19-62706E023703}">
                                <ahyp:hlinkClr xmlns:ahyp="http://schemas.microsoft.com/office/drawing/2018/hyperlinkcolor" val="tx"/>
                              </a:ext>
                            </a:extLst>
                          </a:hlinkClick>
                        </a:rPr>
                        <a:t>Chapitre IV : La recherche, l'expérimentation et la documentation pédagogiques (Articles L314-1 à L314-3)</a:t>
                      </a:r>
                      <a:endParaRPr lang="fr-FR" sz="1867" b="1" i="0" u="none" strike="noStrike" cap="none" dirty="0">
                        <a:solidFill>
                          <a:schemeClr val="accent5">
                            <a:lumMod val="50000"/>
                          </a:schemeClr>
                        </a:solidFill>
                        <a:effectLst/>
                        <a:latin typeface="+mn-lt"/>
                        <a:ea typeface="+mn-ea"/>
                        <a:cs typeface="+mn-cs"/>
                        <a:sym typeface="Arial"/>
                      </a:endParaRPr>
                    </a:p>
                    <a:p>
                      <a:endParaRPr lang="fr-FR" b="1" dirty="0">
                        <a:solidFill>
                          <a:srgbClr val="002060"/>
                        </a:solidFill>
                      </a:endParaRPr>
                    </a:p>
                  </a:txBody>
                  <a:tcPr marL="45720" marR="45720">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chemeClr val="accent5">
                              <a:lumMod val="50000"/>
                            </a:schemeClr>
                          </a:solidFill>
                          <a:effectLst/>
                          <a:latin typeface="+mn-lt"/>
                          <a:ea typeface="+mn-ea"/>
                          <a:cs typeface="+mn-cs"/>
                          <a:sym typeface="Arial"/>
                        </a:rPr>
                        <a:t>Responsable du Bureau des Entreprises</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C0000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chemeClr val="accent5">
                              <a:lumMod val="50000"/>
                            </a:schemeClr>
                          </a:solidFill>
                          <a:effectLst/>
                          <a:latin typeface="+mn-lt"/>
                          <a:ea typeface="+mn-ea"/>
                          <a:cs typeface="+mn-cs"/>
                          <a:sym typeface="Arial"/>
                        </a:rPr>
                        <a:t>Professeurs Associés</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0" i="1" u="sng" strike="noStrike" cap="none" dirty="0">
                          <a:solidFill>
                            <a:schemeClr val="accent5">
                              <a:lumMod val="50000"/>
                            </a:schemeClr>
                          </a:solidFill>
                          <a:effectLst/>
                          <a:latin typeface="+mn-lt"/>
                          <a:ea typeface="+mn-ea"/>
                          <a:cs typeface="+mn-cs"/>
                          <a:sym typeface="Arial"/>
                          <a:hlinkClick r:id="rId8" tooltip="Entreprises, comment mieux coopérer avec les lycées professionnels ? (nouvelle fenêtre)">
                            <a:extLst>
                              <a:ext uri="{A12FA001-AC4F-418D-AE19-62706E023703}">
                                <ahyp:hlinkClr xmlns:ahyp="http://schemas.microsoft.com/office/drawing/2018/hyperlinkcolor" val="tx"/>
                              </a:ext>
                            </a:extLst>
                          </a:hlinkClick>
                        </a:rPr>
                        <a:t>Entreprises, comment mieux coopérer avec les lycées professionnels ?</a:t>
                      </a:r>
                      <a:r>
                        <a:rPr lang="fr-FR" sz="1867" b="0" i="0" u="none" strike="noStrike" cap="none" dirty="0">
                          <a:solidFill>
                            <a:schemeClr val="accent5">
                              <a:lumMod val="50000"/>
                            </a:schemeClr>
                          </a:solidFill>
                          <a:effectLst/>
                          <a:latin typeface="+mn-lt"/>
                          <a:ea typeface="+mn-ea"/>
                          <a:cs typeface="+mn-cs"/>
                          <a:sym typeface="Arial"/>
                        </a:rPr>
                        <a:t> </a:t>
                      </a: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chemeClr val="accent5">
                              <a:lumMod val="50000"/>
                            </a:schemeClr>
                          </a:solidFill>
                          <a:effectLst/>
                          <a:latin typeface="+mn-lt"/>
                          <a:ea typeface="+mn-ea"/>
                          <a:cs typeface="+mn-cs"/>
                          <a:sym typeface="Arial"/>
                        </a:rPr>
                        <a:t>Le </a:t>
                      </a:r>
                      <a:r>
                        <a:rPr lang="fr-FR" sz="1867" b="1" i="0" u="none" strike="noStrike" cap="none" dirty="0" err="1">
                          <a:solidFill>
                            <a:schemeClr val="accent5">
                              <a:lumMod val="50000"/>
                            </a:schemeClr>
                          </a:solidFill>
                          <a:effectLst/>
                          <a:latin typeface="+mn-lt"/>
                          <a:ea typeface="+mn-ea"/>
                          <a:cs typeface="+mn-cs"/>
                          <a:sym typeface="Arial"/>
                        </a:rPr>
                        <a:t>Snalc</a:t>
                      </a:r>
                      <a:r>
                        <a:rPr lang="fr-FR" sz="1867" b="1" i="0" u="none" strike="noStrike" cap="none" dirty="0">
                          <a:solidFill>
                            <a:schemeClr val="accent5">
                              <a:lumMod val="50000"/>
                            </a:schemeClr>
                          </a:solidFill>
                          <a:effectLst/>
                          <a:latin typeface="+mn-lt"/>
                          <a:ea typeface="+mn-ea"/>
                          <a:cs typeface="+mn-cs"/>
                          <a:sym typeface="Arial"/>
                        </a:rPr>
                        <a:t> avait vu juste </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chemeClr val="accent5">
                              <a:lumMod val="50000"/>
                            </a:schemeClr>
                          </a:solidFill>
                          <a:effectLst/>
                          <a:latin typeface="+mn-lt"/>
                          <a:ea typeface="+mn-ea"/>
                          <a:cs typeface="+mn-cs"/>
                          <a:sym typeface="Arial"/>
                          <a:hlinkClick r:id="rId9">
                            <a:extLst>
                              <a:ext uri="{A12FA001-AC4F-418D-AE19-62706E023703}">
                                <ahyp:hlinkClr xmlns:ahyp="http://schemas.microsoft.com/office/drawing/2018/hyperlinkcolor" val="tx"/>
                              </a:ext>
                            </a:extLst>
                          </a:hlinkClick>
                        </a:rPr>
                        <a:t>https://snalc.fr/zoom-sur-le-statut-de-professeur-associe/</a:t>
                      </a: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chemeClr val="accent5">
                              <a:lumMod val="50000"/>
                            </a:schemeClr>
                          </a:solidFill>
                          <a:effectLst/>
                          <a:latin typeface="+mn-lt"/>
                          <a:ea typeface="+mn-ea"/>
                          <a:cs typeface="+mn-cs"/>
                          <a:sym typeface="Arial"/>
                          <a:hlinkClick r:id="rId10">
                            <a:extLst>
                              <a:ext uri="{A12FA001-AC4F-418D-AE19-62706E023703}">
                                <ahyp:hlinkClr xmlns:ahyp="http://schemas.microsoft.com/office/drawing/2018/hyperlinkcolor" val="tx"/>
                              </a:ext>
                            </a:extLst>
                          </a:hlinkClick>
                        </a:rPr>
                        <a:t>https://snalc.fr/professeurs-associes-ou-professeurs-dissocies</a:t>
                      </a:r>
                      <a:r>
                        <a:rPr lang="fr-FR" sz="1867" b="1" i="0" u="none" strike="noStrike" cap="none" dirty="0">
                          <a:solidFill>
                            <a:srgbClr val="0097A7"/>
                          </a:solidFill>
                          <a:effectLst/>
                          <a:latin typeface="+mn-lt"/>
                          <a:ea typeface="+mn-ea"/>
                          <a:cs typeface="+mn-cs"/>
                          <a:sym typeface="Arial"/>
                          <a:hlinkClick r:id="rId10">
                            <a:extLst>
                              <a:ext uri="{A12FA001-AC4F-418D-AE19-62706E023703}">
                                <ahyp:hlinkClr xmlns:ahyp="http://schemas.microsoft.com/office/drawing/2018/hyperlinkcolor" val="tx"/>
                              </a:ext>
                            </a:extLst>
                          </a:hlinkClick>
                        </a:rPr>
                        <a:t>/</a:t>
                      </a: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chemeClr val="accent5">
                            <a:lumMod val="50000"/>
                          </a:schemeClr>
                        </a:solidFill>
                        <a:effectLst/>
                        <a:latin typeface="+mn-lt"/>
                        <a:ea typeface="+mn-ea"/>
                        <a:cs typeface="+mn-cs"/>
                        <a:sym typeface="Arial"/>
                      </a:endParaRPr>
                    </a:p>
                  </a:txBody>
                  <a:tcPr>
                    <a:noFill/>
                  </a:tcPr>
                </a:tc>
                <a:extLst>
                  <a:ext uri="{0D108BD9-81ED-4DB2-BD59-A6C34878D82A}">
                    <a16:rowId xmlns:a16="http://schemas.microsoft.com/office/drawing/2014/main" val="1912194100"/>
                  </a:ext>
                </a:extLst>
              </a:tr>
            </a:tbl>
          </a:graphicData>
        </a:graphic>
      </p:graphicFrame>
      <p:pic>
        <p:nvPicPr>
          <p:cNvPr id="4" name="Image 3" descr="Une image contenant texte, capture d’écran, homme, Site web&#10;&#10;Description générée automatiquement">
            <a:extLst>
              <a:ext uri="{FF2B5EF4-FFF2-40B4-BE49-F238E27FC236}">
                <a16:creationId xmlns:a16="http://schemas.microsoft.com/office/drawing/2014/main" id="{27A0806B-7EC3-5CAA-D8BB-D933F3E1F4BB}"/>
              </a:ext>
            </a:extLst>
          </p:cNvPr>
          <p:cNvPicPr>
            <a:picLocks noChangeAspect="1"/>
          </p:cNvPicPr>
          <p:nvPr/>
        </p:nvPicPr>
        <p:blipFill rotWithShape="1">
          <a:blip r:embed="rId11"/>
          <a:srcRect l="28476" t="24641" r="29481" b="37487"/>
          <a:stretch/>
        </p:blipFill>
        <p:spPr bwMode="auto">
          <a:xfrm>
            <a:off x="1742485" y="1848554"/>
            <a:ext cx="2393315" cy="13627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7055314"/>
      </p:ext>
    </p:extLst>
  </p:cSld>
  <p:clrMapOvr>
    <a:overrideClrMapping bg1="lt1" tx1="dk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11380" y="100489"/>
            <a:ext cx="12042266" cy="1200329"/>
          </a:xfrm>
          <a:prstGeom prst="rect">
            <a:avLst/>
          </a:prstGeom>
          <a:noFill/>
        </p:spPr>
        <p:txBody>
          <a:bodyPr wrap="square" rtlCol="0">
            <a:spAutoFit/>
          </a:bodyPr>
          <a:lstStyle/>
          <a:p>
            <a:pPr algn="ctr"/>
            <a:r>
              <a:rPr lang="fr-FR" sz="2400" dirty="0">
                <a:solidFill>
                  <a:srgbClr val="FF6600"/>
                </a:solidFill>
              </a:rPr>
              <a:t>ZOOM </a:t>
            </a:r>
            <a:r>
              <a:rPr lang="fr-FR" sz="2400" dirty="0" err="1">
                <a:solidFill>
                  <a:srgbClr val="FF6600"/>
                </a:solidFill>
              </a:rPr>
              <a:t>PFMP</a:t>
            </a:r>
            <a:endParaRPr lang="fr-FR" sz="2400" dirty="0">
              <a:solidFill>
                <a:srgbClr val="FF6600"/>
              </a:solidFill>
            </a:endParaRPr>
          </a:p>
          <a:p>
            <a:pPr algn="ctr"/>
            <a:r>
              <a:rPr lang="fr-FR" sz="2400" dirty="0">
                <a:solidFill>
                  <a:srgbClr val="FF6600"/>
                </a:solidFill>
              </a:rPr>
              <a:t>La recherche des organismes d’accueil </a:t>
            </a:r>
            <a:br>
              <a:rPr lang="fr-FR" sz="2400" dirty="0">
                <a:solidFill>
                  <a:srgbClr val="FF6600"/>
                </a:solidFill>
              </a:rPr>
            </a:br>
            <a:r>
              <a:rPr lang="fr-FR" sz="2400" dirty="0">
                <a:solidFill>
                  <a:srgbClr val="FF6600"/>
                </a:solidFill>
              </a:rPr>
              <a:t>Une obligation de moyens pas de résultats</a:t>
            </a:r>
          </a:p>
        </p:txBody>
      </p:sp>
      <p:graphicFrame>
        <p:nvGraphicFramePr>
          <p:cNvPr id="4" name="Tableau 3">
            <a:extLst>
              <a:ext uri="{FF2B5EF4-FFF2-40B4-BE49-F238E27FC236}">
                <a16:creationId xmlns:a16="http://schemas.microsoft.com/office/drawing/2014/main" id="{08CD99FB-A4BA-0ADF-519D-1EADA5CF3235}"/>
              </a:ext>
            </a:extLst>
          </p:cNvPr>
          <p:cNvGraphicFramePr>
            <a:graphicFrameLocks noGrp="1"/>
          </p:cNvGraphicFramePr>
          <p:nvPr>
            <p:extLst>
              <p:ext uri="{D42A27DB-BD31-4B8C-83A1-F6EECF244321}">
                <p14:modId xmlns:p14="http://schemas.microsoft.com/office/powerpoint/2010/main" val="3694760854"/>
              </p:ext>
            </p:extLst>
          </p:nvPr>
        </p:nvGraphicFramePr>
        <p:xfrm>
          <a:off x="462224" y="1526654"/>
          <a:ext cx="11583413" cy="5169549"/>
        </p:xfrm>
        <a:graphic>
          <a:graphicData uri="http://schemas.openxmlformats.org/drawingml/2006/table">
            <a:tbl>
              <a:tblPr firstRow="1" bandRow="1">
                <a:tableStyleId>{B301B821-A1FF-4177-AEE7-76D212191A09}</a:tableStyleId>
              </a:tblPr>
              <a:tblGrid>
                <a:gridCol w="5459328">
                  <a:extLst>
                    <a:ext uri="{9D8B030D-6E8A-4147-A177-3AD203B41FA5}">
                      <a16:colId xmlns:a16="http://schemas.microsoft.com/office/drawing/2014/main" val="3911796372"/>
                    </a:ext>
                  </a:extLst>
                </a:gridCol>
                <a:gridCol w="712292">
                  <a:extLst>
                    <a:ext uri="{9D8B030D-6E8A-4147-A177-3AD203B41FA5}">
                      <a16:colId xmlns:a16="http://schemas.microsoft.com/office/drawing/2014/main" val="3141905267"/>
                    </a:ext>
                  </a:extLst>
                </a:gridCol>
                <a:gridCol w="5411793">
                  <a:extLst>
                    <a:ext uri="{9D8B030D-6E8A-4147-A177-3AD203B41FA5}">
                      <a16:colId xmlns:a16="http://schemas.microsoft.com/office/drawing/2014/main" val="720919402"/>
                    </a:ext>
                  </a:extLst>
                </a:gridCol>
              </a:tblGrid>
              <a:tr h="311693">
                <a:tc>
                  <a:txBody>
                    <a:bodyPr/>
                    <a:lstStyle/>
                    <a:p>
                      <a:pPr algn="ctr"/>
                      <a:r>
                        <a:rPr lang="fr-FR" dirty="0">
                          <a:solidFill>
                            <a:schemeClr val="bg1"/>
                          </a:solidFill>
                        </a:rPr>
                        <a:t> Les textes réglementaires</a:t>
                      </a:r>
                      <a:endParaRPr lang="fr-FR" dirty="0">
                        <a:solidFill>
                          <a:srgbClr val="0070C0"/>
                        </a:solidFill>
                      </a:endParaRPr>
                    </a:p>
                  </a:txBody>
                  <a:tcPr/>
                </a:tc>
                <a:tc>
                  <a:txBody>
                    <a:bodyPr/>
                    <a:lstStyle/>
                    <a:p>
                      <a:endParaRPr lang="fr-FR" dirty="0"/>
                    </a:p>
                  </a:txBody>
                  <a:tcPr>
                    <a:noFill/>
                  </a:tcPr>
                </a:tc>
                <a:tc>
                  <a:txBody>
                    <a:bodyPr/>
                    <a:lstStyle/>
                    <a:p>
                      <a:r>
                        <a:rPr lang="fr-FR" dirty="0"/>
                        <a:t>Conseil du </a:t>
                      </a:r>
                      <a:r>
                        <a:rPr lang="fr-FR" dirty="0" err="1"/>
                        <a:t>Snalc</a:t>
                      </a:r>
                      <a:endParaRPr lang="fr-FR" dirty="0"/>
                    </a:p>
                  </a:txBody>
                  <a:tcPr/>
                </a:tc>
                <a:extLst>
                  <a:ext uri="{0D108BD9-81ED-4DB2-BD59-A6C34878D82A}">
                    <a16:rowId xmlns:a16="http://schemas.microsoft.com/office/drawing/2014/main" val="3445038782"/>
                  </a:ext>
                </a:extLst>
              </a:tr>
              <a:tr h="47935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dirty="0">
                          <a:solidFill>
                            <a:srgbClr val="002060"/>
                          </a:solidFill>
                          <a:hlinkClick r:id="rId4"/>
                        </a:rPr>
                        <a:t>Article 2 Statut </a:t>
                      </a:r>
                      <a:r>
                        <a:rPr lang="fr-FR" b="1" dirty="0" err="1">
                          <a:solidFill>
                            <a:srgbClr val="002060"/>
                          </a:solidFill>
                          <a:hlinkClick r:id="rId4"/>
                        </a:rPr>
                        <a:t>PLP</a:t>
                      </a:r>
                      <a:r>
                        <a:rPr lang="fr-FR" b="1" dirty="0">
                          <a:solidFill>
                            <a:srgbClr val="002060"/>
                          </a:solidFill>
                          <a:hlinkClick r:id="rId4"/>
                        </a:rPr>
                        <a:t>  </a:t>
                      </a:r>
                      <a:r>
                        <a:rPr lang="fr-FR" b="1" dirty="0">
                          <a:solidFill>
                            <a:srgbClr val="002060"/>
                          </a:solidFill>
                        </a:rPr>
                        <a:t>: </a:t>
                      </a:r>
                    </a:p>
                    <a:p>
                      <a:r>
                        <a:rPr lang="fr-FR" sz="1867" b="0" i="0" u="none" strike="noStrike" cap="none" dirty="0">
                          <a:solidFill>
                            <a:schemeClr val="dk1"/>
                          </a:solidFill>
                          <a:effectLst/>
                          <a:latin typeface="+mn-lt"/>
                          <a:ea typeface="+mn-ea"/>
                          <a:cs typeface="+mn-cs"/>
                          <a:sym typeface="Arial"/>
                        </a:rPr>
                        <a:t>Les actions d'éducation et de formation sont effectuées….. ainsi que dans les entreprises dans lesquelles sont organisées des périodes de formation….</a:t>
                      </a:r>
                    </a:p>
                    <a:p>
                      <a:r>
                        <a:rPr lang="fr-FR" sz="1867" b="0" i="0" u="none" strike="noStrike" cap="none" dirty="0">
                          <a:solidFill>
                            <a:schemeClr val="dk1"/>
                          </a:solidFill>
                          <a:effectLst/>
                          <a:latin typeface="+mn-lt"/>
                          <a:ea typeface="+mn-ea"/>
                          <a:cs typeface="+mn-cs"/>
                          <a:sym typeface="Arial"/>
                        </a:rPr>
                        <a:t>Elles comprennent notamment l'enseignement dispensé dans l'entreprise, </a:t>
                      </a:r>
                      <a:r>
                        <a:rPr lang="fr-FR" sz="1867" b="1" i="0" u="none" strike="noStrike" cap="none" dirty="0">
                          <a:solidFill>
                            <a:schemeClr val="dk1"/>
                          </a:solidFill>
                          <a:effectLst/>
                          <a:latin typeface="+mn-lt"/>
                          <a:ea typeface="+mn-ea"/>
                          <a:cs typeface="+mn-cs"/>
                          <a:sym typeface="Arial"/>
                        </a:rPr>
                        <a:t>la préparation et l'organisation des périodes de formation </a:t>
                      </a:r>
                      <a:r>
                        <a:rPr lang="fr-FR" sz="1867" b="0" i="0" u="none" strike="noStrike" cap="none" dirty="0">
                          <a:solidFill>
                            <a:schemeClr val="dk1"/>
                          </a:solidFill>
                          <a:effectLst/>
                          <a:latin typeface="+mn-lt"/>
                          <a:ea typeface="+mn-ea"/>
                          <a:cs typeface="+mn-cs"/>
                          <a:sym typeface="Arial"/>
                        </a:rPr>
                        <a:t>en entreprise, l'encadrement pédagogique des élèves durant ces périodes et leur évaluation.</a:t>
                      </a:r>
                    </a:p>
                    <a:p>
                      <a:endParaRPr lang="fr-FR" b="1" dirty="0">
                        <a:solidFill>
                          <a:srgbClr val="002060"/>
                        </a:solidFill>
                      </a:endParaRPr>
                    </a:p>
                    <a:p>
                      <a:endParaRPr lang="fr-FR" b="1" dirty="0">
                        <a:solidFill>
                          <a:srgbClr val="002060"/>
                        </a:solidFill>
                      </a:endParaRPr>
                    </a:p>
                    <a:p>
                      <a:r>
                        <a:rPr lang="fr-FR" sz="1867" b="1" i="0" u="none" strike="noStrike" cap="none" dirty="0">
                          <a:solidFill>
                            <a:srgbClr val="002060"/>
                          </a:solidFill>
                          <a:effectLst/>
                          <a:latin typeface="+mn-lt"/>
                          <a:ea typeface="+mn-ea"/>
                          <a:cs typeface="+mn-cs"/>
                          <a:sym typeface="Arial"/>
                          <a:hlinkClick r:id="rId5">
                            <a:extLst>
                              <a:ext uri="{A12FA001-AC4F-418D-AE19-62706E023703}">
                                <ahyp:hlinkClr xmlns:ahyp="http://schemas.microsoft.com/office/drawing/2018/hyperlinkcolor" val="tx"/>
                              </a:ext>
                            </a:extLst>
                          </a:hlinkClick>
                        </a:rPr>
                        <a:t>Jurisprudence TA de Nancy 7/11/2017</a:t>
                      </a:r>
                      <a:endParaRPr lang="fr-FR" sz="1867" b="1" i="0" u="none" strike="noStrike" cap="none" dirty="0">
                        <a:solidFill>
                          <a:srgbClr val="002060"/>
                        </a:solidFill>
                        <a:effectLst/>
                        <a:latin typeface="+mn-lt"/>
                        <a:ea typeface="+mn-ea"/>
                        <a:cs typeface="+mn-cs"/>
                        <a:sym typeface="Arial"/>
                      </a:endParaRPr>
                    </a:p>
                  </a:txBody>
                  <a:tcPr marL="45720" marR="45720">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La préparation des périodes de </a:t>
                      </a:r>
                      <a:r>
                        <a:rPr lang="fr-FR" sz="1867" b="1" i="0" u="none" strike="noStrike" cap="none" dirty="0" err="1">
                          <a:solidFill>
                            <a:srgbClr val="002060"/>
                          </a:solidFill>
                          <a:effectLst/>
                          <a:latin typeface="+mn-lt"/>
                          <a:ea typeface="+mn-ea"/>
                          <a:cs typeface="+mn-cs"/>
                          <a:sym typeface="Arial"/>
                        </a:rPr>
                        <a:t>PFMP</a:t>
                      </a:r>
                      <a:r>
                        <a:rPr lang="fr-FR" sz="1867" b="1" i="0" u="none" strike="noStrike" cap="none" dirty="0">
                          <a:solidFill>
                            <a:srgbClr val="002060"/>
                          </a:solidFill>
                          <a:effectLst/>
                          <a:latin typeface="+mn-lt"/>
                          <a:ea typeface="+mn-ea"/>
                          <a:cs typeface="+mn-cs"/>
                          <a:sym typeface="Arial"/>
                        </a:rPr>
                        <a:t> et l’encadrement sont inscrits dans notre statut.</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Le terme « préparation » est vaste….et peut donc inclure la recherche et l’établissement de la convention. </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L’obligation d’accomplir les heures dues n’est pas une légende…</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txBody>
                  <a:tcPr>
                    <a:noFill/>
                  </a:tcPr>
                </a:tc>
                <a:extLst>
                  <a:ext uri="{0D108BD9-81ED-4DB2-BD59-A6C34878D82A}">
                    <a16:rowId xmlns:a16="http://schemas.microsoft.com/office/drawing/2014/main" val="1103720449"/>
                  </a:ext>
                </a:extLst>
              </a:tr>
            </a:tbl>
          </a:graphicData>
        </a:graphic>
      </p:graphicFrame>
    </p:spTree>
    <p:extLst>
      <p:ext uri="{BB962C8B-B14F-4D97-AF65-F5344CB8AC3E}">
        <p14:creationId xmlns:p14="http://schemas.microsoft.com/office/powerpoint/2010/main" val="1675691241"/>
      </p:ext>
    </p:extLst>
  </p:cSld>
  <p:clrMapOvr>
    <a:overrideClrMapping bg1="lt1" tx1="dk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11380" y="100489"/>
            <a:ext cx="1204226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FF6600"/>
                </a:solidFill>
                <a:effectLst/>
                <a:uLnTx/>
                <a:uFillTx/>
                <a:latin typeface="Arial"/>
                <a:cs typeface="Arial"/>
                <a:sym typeface="Arial"/>
              </a:rPr>
              <a:t>ZOOM </a:t>
            </a:r>
            <a:r>
              <a:rPr kumimoji="0" lang="fr-FR" sz="2400" b="0" i="0" u="none" strike="noStrike" kern="0" cap="none" spc="0" normalizeH="0" baseline="0" noProof="0" dirty="0" err="1">
                <a:ln>
                  <a:noFill/>
                </a:ln>
                <a:solidFill>
                  <a:srgbClr val="FF6600"/>
                </a:solidFill>
                <a:effectLst/>
                <a:uLnTx/>
                <a:uFillTx/>
                <a:latin typeface="Arial"/>
                <a:cs typeface="Arial"/>
                <a:sym typeface="Arial"/>
              </a:rPr>
              <a:t>PFMP</a:t>
            </a:r>
            <a:endParaRPr kumimoji="0" lang="fr-FR" sz="2400" b="0" i="0" u="none" strike="noStrike" kern="0" cap="none" spc="0" normalizeH="0" baseline="0" noProof="0" dirty="0">
              <a:ln>
                <a:noFill/>
              </a:ln>
              <a:solidFill>
                <a:srgbClr val="FF66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FF6600"/>
                </a:solidFill>
                <a:effectLst/>
                <a:uLnTx/>
                <a:uFillTx/>
                <a:latin typeface="Arial"/>
                <a:cs typeface="Arial"/>
                <a:sym typeface="Arial"/>
              </a:rPr>
              <a:t>La recherche des organismes d’accueil </a:t>
            </a:r>
            <a:br>
              <a:rPr kumimoji="0" lang="fr-FR" sz="2400" b="0" i="0" u="none" strike="noStrike" kern="0" cap="none" spc="0" normalizeH="0" baseline="0" noProof="0" dirty="0">
                <a:ln>
                  <a:noFill/>
                </a:ln>
                <a:solidFill>
                  <a:srgbClr val="FF6600"/>
                </a:solidFill>
                <a:effectLst/>
                <a:uLnTx/>
                <a:uFillTx/>
                <a:latin typeface="Arial"/>
                <a:cs typeface="Arial"/>
                <a:sym typeface="Arial"/>
              </a:rPr>
            </a:br>
            <a:r>
              <a:rPr kumimoji="0" lang="fr-FR" sz="2400" b="0" i="0" u="none" strike="noStrike" kern="0" cap="none" spc="0" normalizeH="0" baseline="0" noProof="0" dirty="0">
                <a:ln>
                  <a:noFill/>
                </a:ln>
                <a:solidFill>
                  <a:srgbClr val="FF6600"/>
                </a:solidFill>
                <a:effectLst/>
                <a:uLnTx/>
                <a:uFillTx/>
                <a:latin typeface="Arial"/>
                <a:cs typeface="Arial"/>
                <a:sym typeface="Arial"/>
              </a:rPr>
              <a:t>Une obligation de moyens pas de résultats</a:t>
            </a:r>
          </a:p>
        </p:txBody>
      </p:sp>
      <p:graphicFrame>
        <p:nvGraphicFramePr>
          <p:cNvPr id="4" name="Tableau 3">
            <a:extLst>
              <a:ext uri="{FF2B5EF4-FFF2-40B4-BE49-F238E27FC236}">
                <a16:creationId xmlns:a16="http://schemas.microsoft.com/office/drawing/2014/main" id="{08CD99FB-A4BA-0ADF-519D-1EADA5CF3235}"/>
              </a:ext>
            </a:extLst>
          </p:cNvPr>
          <p:cNvGraphicFramePr>
            <a:graphicFrameLocks noGrp="1"/>
          </p:cNvGraphicFramePr>
          <p:nvPr>
            <p:extLst>
              <p:ext uri="{D42A27DB-BD31-4B8C-83A1-F6EECF244321}">
                <p14:modId xmlns:p14="http://schemas.microsoft.com/office/powerpoint/2010/main" val="2526199617"/>
              </p:ext>
            </p:extLst>
          </p:nvPr>
        </p:nvGraphicFramePr>
        <p:xfrm>
          <a:off x="415925" y="1536701"/>
          <a:ext cx="11629712" cy="5883305"/>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911796372"/>
                    </a:ext>
                  </a:extLst>
                </a:gridCol>
                <a:gridCol w="712292">
                  <a:extLst>
                    <a:ext uri="{9D8B030D-6E8A-4147-A177-3AD203B41FA5}">
                      <a16:colId xmlns:a16="http://schemas.microsoft.com/office/drawing/2014/main" val="3141905267"/>
                    </a:ext>
                  </a:extLst>
                </a:gridCol>
                <a:gridCol w="5411793">
                  <a:extLst>
                    <a:ext uri="{9D8B030D-6E8A-4147-A177-3AD203B41FA5}">
                      <a16:colId xmlns:a16="http://schemas.microsoft.com/office/drawing/2014/main" val="720919402"/>
                    </a:ext>
                  </a:extLst>
                </a:gridCol>
              </a:tblGrid>
              <a:tr h="385538">
                <a:tc>
                  <a:txBody>
                    <a:bodyPr/>
                    <a:lstStyle/>
                    <a:p>
                      <a:pPr algn="ctr"/>
                      <a:r>
                        <a:rPr lang="fr-FR" dirty="0">
                          <a:solidFill>
                            <a:schemeClr val="bg1"/>
                          </a:solidFill>
                        </a:rPr>
                        <a:t> Les textes réglementaires</a:t>
                      </a:r>
                      <a:endParaRPr lang="fr-FR" dirty="0">
                        <a:solidFill>
                          <a:srgbClr val="0070C0"/>
                        </a:solidFill>
                      </a:endParaRPr>
                    </a:p>
                  </a:txBody>
                  <a:tcPr/>
                </a:tc>
                <a:tc>
                  <a:txBody>
                    <a:bodyPr/>
                    <a:lstStyle/>
                    <a:p>
                      <a:endParaRPr lang="fr-FR" dirty="0"/>
                    </a:p>
                  </a:txBody>
                  <a:tcPr>
                    <a:noFill/>
                  </a:tcPr>
                </a:tc>
                <a:tc>
                  <a:txBody>
                    <a:bodyPr/>
                    <a:lstStyle/>
                    <a:p>
                      <a:r>
                        <a:rPr lang="fr-FR" dirty="0"/>
                        <a:t>Conseil du </a:t>
                      </a:r>
                      <a:r>
                        <a:rPr lang="fr-FR" dirty="0" err="1"/>
                        <a:t>Snalc</a:t>
                      </a:r>
                      <a:endParaRPr lang="fr-FR" dirty="0"/>
                    </a:p>
                  </a:txBody>
                  <a:tcPr/>
                </a:tc>
                <a:extLst>
                  <a:ext uri="{0D108BD9-81ED-4DB2-BD59-A6C34878D82A}">
                    <a16:rowId xmlns:a16="http://schemas.microsoft.com/office/drawing/2014/main" val="3445038782"/>
                  </a:ext>
                </a:extLst>
              </a:tr>
              <a:tr h="51131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dirty="0">
                          <a:solidFill>
                            <a:srgbClr val="002060"/>
                          </a:solidFill>
                          <a:hlinkClick r:id="rId4">
                            <a:extLst>
                              <a:ext uri="{A12FA001-AC4F-418D-AE19-62706E023703}">
                                <ahyp:hlinkClr xmlns:ahyp="http://schemas.microsoft.com/office/drawing/2018/hyperlinkcolor" val="tx"/>
                              </a:ext>
                            </a:extLst>
                          </a:hlinkClick>
                        </a:rPr>
                        <a:t>Circulaire </a:t>
                      </a:r>
                      <a:r>
                        <a:rPr lang="fr-FR" b="1" dirty="0" err="1">
                          <a:solidFill>
                            <a:srgbClr val="002060"/>
                          </a:solidFill>
                          <a:hlinkClick r:id="rId4">
                            <a:extLst>
                              <a:ext uri="{A12FA001-AC4F-418D-AE19-62706E023703}">
                                <ahyp:hlinkClr xmlns:ahyp="http://schemas.microsoft.com/office/drawing/2018/hyperlinkcolor" val="tx"/>
                              </a:ext>
                            </a:extLst>
                          </a:hlinkClick>
                        </a:rPr>
                        <a:t>PFMP</a:t>
                      </a:r>
                      <a:r>
                        <a:rPr lang="fr-FR" b="1" dirty="0">
                          <a:solidFill>
                            <a:srgbClr val="002060"/>
                          </a:solidFill>
                          <a:hlinkClick r:id="rId4">
                            <a:extLst>
                              <a:ext uri="{A12FA001-AC4F-418D-AE19-62706E023703}">
                                <ahyp:hlinkClr xmlns:ahyp="http://schemas.microsoft.com/office/drawing/2018/hyperlinkcolor" val="tx"/>
                              </a:ext>
                            </a:extLst>
                          </a:hlinkClick>
                        </a:rPr>
                        <a:t> 2016</a:t>
                      </a:r>
                      <a:r>
                        <a:rPr lang="fr-FR" b="1" dirty="0">
                          <a:solidFill>
                            <a:srgbClr val="002060"/>
                          </a:solidFill>
                        </a:rPr>
                        <a:t> Le flou de certaines préconisations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1" dirty="0">
                        <a:solidFill>
                          <a:srgbClr val="002060"/>
                        </a:solidFill>
                      </a:endParaRPr>
                    </a:p>
                    <a:p>
                      <a:r>
                        <a:rPr lang="fr-FR" sz="1867" b="0" i="0" u="none" strike="noStrike" cap="none" dirty="0">
                          <a:solidFill>
                            <a:schemeClr val="dk1"/>
                          </a:solidFill>
                          <a:effectLst/>
                          <a:latin typeface="+mn-lt"/>
                          <a:ea typeface="+mn-ea"/>
                          <a:cs typeface="+mn-cs"/>
                          <a:sym typeface="Arial"/>
                          <a:hlinkClick r:id="rId5"/>
                        </a:rPr>
                        <a:t>L. 124-1 à L. 124-20 </a:t>
                      </a:r>
                      <a:r>
                        <a:rPr lang="fr-FR" sz="1867" b="0" i="0" u="none" strike="noStrike" cap="none" dirty="0">
                          <a:solidFill>
                            <a:schemeClr val="dk1"/>
                          </a:solidFill>
                          <a:effectLst/>
                          <a:latin typeface="+mn-lt"/>
                          <a:ea typeface="+mn-ea"/>
                          <a:cs typeface="+mn-cs"/>
                          <a:sym typeface="Arial"/>
                        </a:rPr>
                        <a:t>et D. 124-3 à R. 124-13 du code de l'éducation.</a:t>
                      </a:r>
                      <a:endParaRPr lang="fr-FR" b="1" dirty="0">
                        <a:solidFill>
                          <a:srgbClr val="002060"/>
                        </a:solidFill>
                      </a:endParaRPr>
                    </a:p>
                    <a:p>
                      <a:endParaRPr lang="fr-FR" b="1" dirty="0">
                        <a:solidFill>
                          <a:srgbClr val="002060"/>
                        </a:solidFill>
                      </a:endParaRPr>
                    </a:p>
                    <a:p>
                      <a:r>
                        <a:rPr lang="fr-FR" b="1" dirty="0">
                          <a:solidFill>
                            <a:srgbClr val="002060"/>
                          </a:solidFill>
                        </a:rPr>
                        <a:t>Professeur référent maximum de suivi 16 élèves. </a:t>
                      </a:r>
                    </a:p>
                    <a:p>
                      <a:endParaRPr lang="fr-FR" b="1" dirty="0">
                        <a:solidFill>
                          <a:srgbClr val="002060"/>
                        </a:solidFill>
                      </a:endParaRPr>
                    </a:p>
                    <a:p>
                      <a:r>
                        <a:rPr lang="fr-FR" sz="1867" b="1" i="0" u="none" strike="noStrike" cap="none" dirty="0">
                          <a:solidFill>
                            <a:schemeClr val="dk1"/>
                          </a:solidFill>
                          <a:effectLst/>
                          <a:latin typeface="+mn-lt"/>
                          <a:ea typeface="+mn-ea"/>
                          <a:cs typeface="+mn-cs"/>
                          <a:sym typeface="Arial"/>
                        </a:rPr>
                        <a:t>3.3.1 La recherche des organismes d'accueil </a:t>
                      </a:r>
                      <a:r>
                        <a:rPr lang="fr-FR" sz="1867" b="0" i="0" u="none" strike="noStrike" cap="none" dirty="0">
                          <a:solidFill>
                            <a:schemeClr val="dk1"/>
                          </a:solidFill>
                          <a:effectLst/>
                          <a:latin typeface="+mn-lt"/>
                          <a:ea typeface="+mn-ea"/>
                          <a:cs typeface="+mn-cs"/>
                          <a:sym typeface="Arial"/>
                        </a:rPr>
                        <a:t>est menée </a:t>
                      </a:r>
                      <a:r>
                        <a:rPr lang="fr-FR" sz="1867" b="1" i="0" u="none" strike="noStrike" cap="none" dirty="0">
                          <a:solidFill>
                            <a:schemeClr val="dk1"/>
                          </a:solidFill>
                          <a:effectLst/>
                          <a:latin typeface="+mn-lt"/>
                          <a:ea typeface="+mn-ea"/>
                          <a:cs typeface="+mn-cs"/>
                          <a:sym typeface="Arial"/>
                        </a:rPr>
                        <a:t>sous la responsabilité de l'équipe pédagogique</a:t>
                      </a:r>
                      <a:r>
                        <a:rPr lang="fr-FR" sz="1867" b="0" i="0" u="none" strike="noStrike" cap="none" dirty="0">
                          <a:solidFill>
                            <a:schemeClr val="dk1"/>
                          </a:solidFill>
                          <a:effectLst/>
                          <a:latin typeface="+mn-lt"/>
                          <a:ea typeface="+mn-ea"/>
                          <a:cs typeface="+mn-cs"/>
                          <a:sym typeface="Arial"/>
                        </a:rPr>
                        <a:t>, coordonnée par le directeur ou la directrice délégué(e) aux formations technologiques et professionnelles, ce qui n'exclut pas une participation des élèves à cette recherche sous réserve que celle-ci soit préparée. </a:t>
                      </a:r>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txBody>
                  <a:tcPr marL="45720" marR="45720">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Le Code de l’éducation ne prévoit pas une obligation pour l’établissement et encore moins pour les enseignants de trouver un organisme d’accueil. La circulaire impute la responsabilité de la recherche à l’équipe pédagogique.</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Chercher n’est pas trouver !</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Le </a:t>
                      </a:r>
                      <a:r>
                        <a:rPr lang="fr-FR" sz="1867" b="1" i="0" u="none" strike="noStrike" cap="none" dirty="0" err="1">
                          <a:solidFill>
                            <a:srgbClr val="002060"/>
                          </a:solidFill>
                          <a:effectLst/>
                          <a:latin typeface="+mn-lt"/>
                          <a:ea typeface="+mn-ea"/>
                          <a:cs typeface="+mn-cs"/>
                          <a:sym typeface="Arial"/>
                        </a:rPr>
                        <a:t>Snalc</a:t>
                      </a:r>
                      <a:r>
                        <a:rPr lang="fr-FR" sz="1867" b="1" i="0" u="none" strike="noStrike" cap="none" dirty="0">
                          <a:solidFill>
                            <a:srgbClr val="002060"/>
                          </a:solidFill>
                          <a:effectLst/>
                          <a:latin typeface="+mn-lt"/>
                          <a:ea typeface="+mn-ea"/>
                          <a:cs typeface="+mn-cs"/>
                          <a:sym typeface="Arial"/>
                        </a:rPr>
                        <a:t> vous invite donc à récupérer les adresses mails de certaines entreprises sur Pronote est d’envoyer un mail type qui précise que vous êtes à la recherche d’organismes d’accueil pour les </a:t>
                      </a:r>
                      <a:r>
                        <a:rPr lang="fr-FR" sz="1867" b="1" i="0" u="none" strike="noStrike" cap="none" dirty="0" err="1">
                          <a:solidFill>
                            <a:srgbClr val="002060"/>
                          </a:solidFill>
                          <a:effectLst/>
                          <a:latin typeface="+mn-lt"/>
                          <a:ea typeface="+mn-ea"/>
                          <a:cs typeface="+mn-cs"/>
                          <a:sym typeface="Arial"/>
                        </a:rPr>
                        <a:t>PFMP</a:t>
                      </a:r>
                      <a:r>
                        <a:rPr lang="fr-FR" sz="1867" b="1" i="0" u="none" strike="noStrike" cap="none" dirty="0">
                          <a:solidFill>
                            <a:srgbClr val="002060"/>
                          </a:solidFill>
                          <a:effectLst/>
                          <a:latin typeface="+mn-lt"/>
                          <a:ea typeface="+mn-ea"/>
                          <a:cs typeface="+mn-cs"/>
                          <a:sym typeface="Arial"/>
                        </a:rPr>
                        <a:t> de vos élèves.</a:t>
                      </a:r>
                    </a:p>
                  </a:txBody>
                  <a:tcPr>
                    <a:noFill/>
                  </a:tcPr>
                </a:tc>
                <a:extLst>
                  <a:ext uri="{0D108BD9-81ED-4DB2-BD59-A6C34878D82A}">
                    <a16:rowId xmlns:a16="http://schemas.microsoft.com/office/drawing/2014/main" val="1103720449"/>
                  </a:ext>
                </a:extLst>
              </a:tr>
            </a:tbl>
          </a:graphicData>
        </a:graphic>
      </p:graphicFrame>
    </p:spTree>
    <p:extLst>
      <p:ext uri="{BB962C8B-B14F-4D97-AF65-F5344CB8AC3E}">
        <p14:creationId xmlns:p14="http://schemas.microsoft.com/office/powerpoint/2010/main" val="4132222209"/>
      </p:ext>
    </p:extLst>
  </p:cSld>
  <p:clrMapOvr>
    <a:overrideClrMapping bg1="lt1" tx1="dk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49734" y="255757"/>
            <a:ext cx="12042266" cy="830997"/>
          </a:xfrm>
          <a:prstGeom prst="rect">
            <a:avLst/>
          </a:prstGeom>
          <a:noFill/>
        </p:spPr>
        <p:txBody>
          <a:bodyPr wrap="square" rtlCol="0">
            <a:spAutoFit/>
          </a:bodyPr>
          <a:lstStyle/>
          <a:p>
            <a:pPr algn="ctr"/>
            <a:r>
              <a:rPr lang="fr-FR" sz="2400" dirty="0">
                <a:solidFill>
                  <a:srgbClr val="FF6600"/>
                </a:solidFill>
              </a:rPr>
              <a:t>ZOOM </a:t>
            </a:r>
            <a:r>
              <a:rPr lang="fr-FR" sz="2400" dirty="0" err="1">
                <a:solidFill>
                  <a:srgbClr val="FF6600"/>
                </a:solidFill>
              </a:rPr>
              <a:t>PFMP</a:t>
            </a:r>
            <a:endParaRPr lang="fr-FR" sz="2400" dirty="0">
              <a:solidFill>
                <a:srgbClr val="FF6600"/>
              </a:solidFill>
            </a:endParaRPr>
          </a:p>
          <a:p>
            <a:pPr algn="ctr"/>
            <a:r>
              <a:rPr lang="fr-FR" sz="2400" dirty="0">
                <a:solidFill>
                  <a:srgbClr val="FF6600"/>
                </a:solidFill>
              </a:rPr>
              <a:t>Décompte des heures de suivi pédagogique des élèves</a:t>
            </a:r>
          </a:p>
        </p:txBody>
      </p:sp>
      <p:graphicFrame>
        <p:nvGraphicFramePr>
          <p:cNvPr id="4" name="Tableau 3">
            <a:extLst>
              <a:ext uri="{FF2B5EF4-FFF2-40B4-BE49-F238E27FC236}">
                <a16:creationId xmlns:a16="http://schemas.microsoft.com/office/drawing/2014/main" id="{08CD99FB-A4BA-0ADF-519D-1EADA5CF3235}"/>
              </a:ext>
            </a:extLst>
          </p:cNvPr>
          <p:cNvGraphicFramePr>
            <a:graphicFrameLocks noGrp="1"/>
          </p:cNvGraphicFramePr>
          <p:nvPr>
            <p:extLst>
              <p:ext uri="{D42A27DB-BD31-4B8C-83A1-F6EECF244321}">
                <p14:modId xmlns:p14="http://schemas.microsoft.com/office/powerpoint/2010/main" val="3227610917"/>
              </p:ext>
            </p:extLst>
          </p:nvPr>
        </p:nvGraphicFramePr>
        <p:xfrm>
          <a:off x="415925" y="1536701"/>
          <a:ext cx="11629712" cy="5883305"/>
        </p:xfrm>
        <a:graphic>
          <a:graphicData uri="http://schemas.openxmlformats.org/drawingml/2006/table">
            <a:tbl>
              <a:tblPr firstRow="1" bandRow="1">
                <a:tableStyleId>{B301B821-A1FF-4177-AEE7-76D212191A09}</a:tableStyleId>
              </a:tblPr>
              <a:tblGrid>
                <a:gridCol w="5505627">
                  <a:extLst>
                    <a:ext uri="{9D8B030D-6E8A-4147-A177-3AD203B41FA5}">
                      <a16:colId xmlns:a16="http://schemas.microsoft.com/office/drawing/2014/main" val="3911796372"/>
                    </a:ext>
                  </a:extLst>
                </a:gridCol>
                <a:gridCol w="712292">
                  <a:extLst>
                    <a:ext uri="{9D8B030D-6E8A-4147-A177-3AD203B41FA5}">
                      <a16:colId xmlns:a16="http://schemas.microsoft.com/office/drawing/2014/main" val="3141905267"/>
                    </a:ext>
                  </a:extLst>
                </a:gridCol>
                <a:gridCol w="5411793">
                  <a:extLst>
                    <a:ext uri="{9D8B030D-6E8A-4147-A177-3AD203B41FA5}">
                      <a16:colId xmlns:a16="http://schemas.microsoft.com/office/drawing/2014/main" val="720919402"/>
                    </a:ext>
                  </a:extLst>
                </a:gridCol>
              </a:tblGrid>
              <a:tr h="385538">
                <a:tc>
                  <a:txBody>
                    <a:bodyPr/>
                    <a:lstStyle/>
                    <a:p>
                      <a:pPr algn="ctr"/>
                      <a:r>
                        <a:rPr lang="fr-FR" dirty="0">
                          <a:solidFill>
                            <a:schemeClr val="bg1"/>
                          </a:solidFill>
                        </a:rPr>
                        <a:t> Les textes réglementaires</a:t>
                      </a:r>
                      <a:endParaRPr lang="fr-FR" dirty="0">
                        <a:solidFill>
                          <a:srgbClr val="0070C0"/>
                        </a:solidFill>
                      </a:endParaRPr>
                    </a:p>
                  </a:txBody>
                  <a:tcPr/>
                </a:tc>
                <a:tc>
                  <a:txBody>
                    <a:bodyPr/>
                    <a:lstStyle/>
                    <a:p>
                      <a:endParaRPr lang="fr-FR" dirty="0"/>
                    </a:p>
                  </a:txBody>
                  <a:tcPr>
                    <a:noFill/>
                  </a:tcPr>
                </a:tc>
                <a:tc>
                  <a:txBody>
                    <a:bodyPr/>
                    <a:lstStyle/>
                    <a:p>
                      <a:r>
                        <a:rPr lang="fr-FR" dirty="0"/>
                        <a:t>Exemple</a:t>
                      </a:r>
                    </a:p>
                  </a:txBody>
                  <a:tcPr/>
                </a:tc>
                <a:extLst>
                  <a:ext uri="{0D108BD9-81ED-4DB2-BD59-A6C34878D82A}">
                    <a16:rowId xmlns:a16="http://schemas.microsoft.com/office/drawing/2014/main" val="3445038782"/>
                  </a:ext>
                </a:extLst>
              </a:tr>
              <a:tr h="5113134">
                <a:tc>
                  <a:txBody>
                    <a:bodyPr/>
                    <a:lstStyle/>
                    <a:p>
                      <a:r>
                        <a:rPr lang="fr-FR" b="1" dirty="0">
                          <a:solidFill>
                            <a:schemeClr val="accent5">
                              <a:lumMod val="50000"/>
                            </a:schemeClr>
                          </a:solidFill>
                          <a:hlinkClick r:id="rId4">
                            <a:extLst>
                              <a:ext uri="{A12FA001-AC4F-418D-AE19-62706E023703}">
                                <ahyp:hlinkClr xmlns:ahyp="http://schemas.microsoft.com/office/drawing/2018/hyperlinkcolor" val="tx"/>
                              </a:ext>
                            </a:extLst>
                          </a:hlinkClick>
                        </a:rPr>
                        <a:t>Article 31 statut </a:t>
                      </a:r>
                      <a:r>
                        <a:rPr lang="fr-FR" b="1" dirty="0" err="1">
                          <a:solidFill>
                            <a:schemeClr val="accent5">
                              <a:lumMod val="50000"/>
                            </a:schemeClr>
                          </a:solidFill>
                          <a:hlinkClick r:id="rId4">
                            <a:extLst>
                              <a:ext uri="{A12FA001-AC4F-418D-AE19-62706E023703}">
                                <ahyp:hlinkClr xmlns:ahyp="http://schemas.microsoft.com/office/drawing/2018/hyperlinkcolor" val="tx"/>
                              </a:ext>
                            </a:extLst>
                          </a:hlinkClick>
                        </a:rPr>
                        <a:t>PLP</a:t>
                      </a:r>
                      <a:r>
                        <a:rPr lang="fr-FR" b="1" dirty="0">
                          <a:solidFill>
                            <a:schemeClr val="accent5">
                              <a:lumMod val="50000"/>
                            </a:schemeClr>
                          </a:solidFill>
                        </a:rPr>
                        <a:t>  </a:t>
                      </a:r>
                      <a:r>
                        <a:rPr lang="fr-FR" b="1" dirty="0">
                          <a:solidFill>
                            <a:srgbClr val="FF0000"/>
                          </a:solidFill>
                        </a:rPr>
                        <a:t>Sur la sellette !</a:t>
                      </a:r>
                    </a:p>
                    <a:p>
                      <a:endParaRPr lang="fr-FR" b="1" dirty="0">
                        <a:solidFill>
                          <a:schemeClr val="accent5">
                            <a:lumMod val="50000"/>
                          </a:schemeClr>
                        </a:solidFill>
                      </a:endParaRPr>
                    </a:p>
                    <a:p>
                      <a:r>
                        <a:rPr lang="fr-FR" b="1" dirty="0">
                          <a:solidFill>
                            <a:srgbClr val="002060"/>
                          </a:solidFill>
                        </a:rPr>
                        <a:t>Suivi pédagogique des élèves en </a:t>
                      </a:r>
                      <a:r>
                        <a:rPr lang="fr-FR" b="1" dirty="0" err="1">
                          <a:solidFill>
                            <a:srgbClr val="002060"/>
                          </a:solidFill>
                        </a:rPr>
                        <a:t>PFMP</a:t>
                      </a:r>
                      <a:r>
                        <a:rPr lang="fr-FR" b="1" dirty="0">
                          <a:solidFill>
                            <a:srgbClr val="002060"/>
                          </a:solidFill>
                        </a:rPr>
                        <a:t> règles de décompte des ORS des enseignants</a:t>
                      </a:r>
                    </a:p>
                    <a:p>
                      <a:endParaRPr lang="fr-FR" b="1" dirty="0">
                        <a:solidFill>
                          <a:srgbClr val="002060"/>
                        </a:solidFill>
                      </a:endParaRPr>
                    </a:p>
                    <a:p>
                      <a:r>
                        <a:rPr lang="fr-FR" b="1" dirty="0">
                          <a:solidFill>
                            <a:srgbClr val="002060"/>
                          </a:solidFill>
                        </a:rPr>
                        <a:t>Pour chaque </a:t>
                      </a:r>
                      <a:r>
                        <a:rPr lang="fr-FR" b="1" dirty="0" err="1">
                          <a:solidFill>
                            <a:srgbClr val="002060"/>
                          </a:solidFill>
                        </a:rPr>
                        <a:t>PFMP</a:t>
                      </a:r>
                      <a:r>
                        <a:rPr lang="fr-FR" b="1" dirty="0">
                          <a:solidFill>
                            <a:srgbClr val="002060"/>
                          </a:solidFill>
                        </a:rPr>
                        <a:t> et par élève :</a:t>
                      </a:r>
                    </a:p>
                    <a:p>
                      <a:endParaRPr lang="fr-FR" b="1" dirty="0">
                        <a:solidFill>
                          <a:srgbClr val="002060"/>
                        </a:solidFill>
                      </a:endParaRPr>
                    </a:p>
                    <a:p>
                      <a:r>
                        <a:rPr lang="fr-FR" b="1" dirty="0">
                          <a:solidFill>
                            <a:srgbClr val="002060"/>
                          </a:solidFill>
                        </a:rPr>
                        <a:t>2H00 x nb de semaines (dans la limite de 3) =</a:t>
                      </a:r>
                    </a:p>
                    <a:p>
                      <a:endParaRPr lang="fr-FR" b="1" dirty="0">
                        <a:solidFill>
                          <a:srgbClr val="00206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dirty="0">
                          <a:solidFill>
                            <a:srgbClr val="002060"/>
                          </a:solidFill>
                        </a:rPr>
                        <a:t>Dans chaque division l’ensemble des enseignants participe au suivi pédagogique des élèves en </a:t>
                      </a:r>
                      <a:r>
                        <a:rPr lang="fr-FR" b="1" dirty="0" err="1">
                          <a:solidFill>
                            <a:srgbClr val="002060"/>
                          </a:solidFill>
                        </a:rPr>
                        <a:t>PFMP</a:t>
                      </a:r>
                      <a:r>
                        <a:rPr lang="fr-FR" b="1" dirty="0">
                          <a:solidFill>
                            <a:srgbClr val="002060"/>
                          </a:solidFill>
                        </a:rPr>
                        <a:t> au prorata des heures de service de la division.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1" dirty="0">
                        <a:solidFill>
                          <a:srgbClr val="00206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txBody>
                  <a:tcPr marL="45720" marR="45720" anchor="ctr">
                    <a:noFill/>
                  </a:tcPr>
                </a:tc>
                <a:tc>
                  <a:txBody>
                    <a:bodyPr/>
                    <a:lstStyle/>
                    <a:p>
                      <a:endParaRPr lang="fr-FR" dirty="0">
                        <a:solidFill>
                          <a:srgbClr val="00206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30 élèves en </a:t>
                      </a:r>
                      <a:r>
                        <a:rPr lang="fr-FR" sz="1867" b="1" i="0" u="none" strike="noStrike" cap="none" dirty="0" err="1">
                          <a:solidFill>
                            <a:srgbClr val="002060"/>
                          </a:solidFill>
                          <a:effectLst/>
                          <a:latin typeface="+mn-lt"/>
                          <a:ea typeface="+mn-ea"/>
                          <a:cs typeface="+mn-cs"/>
                          <a:sym typeface="Arial"/>
                        </a:rPr>
                        <a:t>Tle</a:t>
                      </a:r>
                      <a:r>
                        <a:rPr lang="fr-FR" sz="1867" b="1" i="0" u="none" strike="noStrike" cap="none" dirty="0">
                          <a:solidFill>
                            <a:srgbClr val="002060"/>
                          </a:solidFill>
                          <a:effectLst/>
                          <a:latin typeface="+mn-lt"/>
                          <a:ea typeface="+mn-ea"/>
                          <a:cs typeface="+mn-cs"/>
                          <a:sym typeface="Arial"/>
                        </a:rPr>
                        <a:t> Bac  pro MCV</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Heures de service pour cette division 46 h</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err="1">
                          <a:solidFill>
                            <a:srgbClr val="002060"/>
                          </a:solidFill>
                          <a:effectLst/>
                          <a:latin typeface="+mn-lt"/>
                          <a:ea typeface="+mn-ea"/>
                          <a:cs typeface="+mn-cs"/>
                          <a:sym typeface="Arial"/>
                        </a:rPr>
                        <a:t>PFMP</a:t>
                      </a:r>
                      <a:r>
                        <a:rPr lang="fr-FR" sz="1867" b="1" i="0" u="none" strike="noStrike" cap="none" dirty="0">
                          <a:solidFill>
                            <a:srgbClr val="002060"/>
                          </a:solidFill>
                          <a:effectLst/>
                          <a:latin typeface="+mn-lt"/>
                          <a:ea typeface="+mn-ea"/>
                          <a:cs typeface="+mn-cs"/>
                          <a:sym typeface="Arial"/>
                        </a:rPr>
                        <a:t> 4 semaines</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err="1">
                          <a:solidFill>
                            <a:srgbClr val="002060"/>
                          </a:solidFill>
                          <a:effectLst/>
                          <a:latin typeface="+mn-lt"/>
                          <a:ea typeface="+mn-ea"/>
                          <a:cs typeface="+mn-cs"/>
                          <a:sym typeface="Arial"/>
                        </a:rPr>
                        <a:t>PLP</a:t>
                      </a:r>
                      <a:r>
                        <a:rPr lang="fr-FR" sz="1867" b="1" i="0" u="none" strike="noStrike" cap="none" dirty="0">
                          <a:solidFill>
                            <a:srgbClr val="002060"/>
                          </a:solidFill>
                          <a:effectLst/>
                          <a:latin typeface="+mn-lt"/>
                          <a:ea typeface="+mn-ea"/>
                          <a:cs typeface="+mn-cs"/>
                          <a:sym typeface="Arial"/>
                        </a:rPr>
                        <a:t> Eco-Gestion 10 h hebdo de service dans cette division.</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NB d’élèves : 10/46 x 30 = 6,52 arrondis à 7</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Suivi </a:t>
                      </a:r>
                      <a:r>
                        <a:rPr lang="fr-FR" sz="1867" b="1" i="0" u="none" strike="noStrike" cap="none" dirty="0" err="1">
                          <a:solidFill>
                            <a:srgbClr val="002060"/>
                          </a:solidFill>
                          <a:effectLst/>
                          <a:latin typeface="+mn-lt"/>
                          <a:ea typeface="+mn-ea"/>
                          <a:cs typeface="+mn-cs"/>
                          <a:sym typeface="Arial"/>
                        </a:rPr>
                        <a:t>PFMP</a:t>
                      </a:r>
                      <a:r>
                        <a:rPr lang="fr-FR" sz="1867" b="1" i="0" u="none" strike="noStrike" cap="none" dirty="0">
                          <a:solidFill>
                            <a:srgbClr val="002060"/>
                          </a:solidFill>
                          <a:effectLst/>
                          <a:latin typeface="+mn-lt"/>
                          <a:ea typeface="+mn-ea"/>
                          <a:cs typeface="+mn-cs"/>
                          <a:sym typeface="Arial"/>
                        </a:rPr>
                        <a:t> =  7 </a:t>
                      </a:r>
                      <a:r>
                        <a:rPr lang="fr-FR" sz="1867" b="1" i="0" u="none" strike="noStrike" cap="none" dirty="0" err="1">
                          <a:solidFill>
                            <a:srgbClr val="002060"/>
                          </a:solidFill>
                          <a:effectLst/>
                          <a:latin typeface="+mn-lt"/>
                          <a:ea typeface="+mn-ea"/>
                          <a:cs typeface="+mn-cs"/>
                          <a:sym typeface="Arial"/>
                        </a:rPr>
                        <a:t>élèv</a:t>
                      </a:r>
                      <a:r>
                        <a:rPr lang="fr-FR" sz="1867" b="1" i="0" u="none" strike="noStrike" cap="none" dirty="0">
                          <a:solidFill>
                            <a:srgbClr val="002060"/>
                          </a:solidFill>
                          <a:effectLst/>
                          <a:latin typeface="+mn-lt"/>
                          <a:ea typeface="+mn-ea"/>
                          <a:cs typeface="+mn-cs"/>
                          <a:sym typeface="Arial"/>
                        </a:rPr>
                        <a:t>. x 2 h  x 3 sem. = 42 h </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ORS dues pour 4 semaines = 4 x  10 h = 40 h</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Calcul = 42-40  = + 2 </a:t>
                      </a:r>
                      <a:r>
                        <a:rPr lang="fr-FR" sz="1867" b="1" i="0" u="none" strike="noStrike" cap="none" dirty="0" err="1">
                          <a:solidFill>
                            <a:srgbClr val="002060"/>
                          </a:solidFill>
                          <a:effectLst/>
                          <a:latin typeface="+mn-lt"/>
                          <a:ea typeface="+mn-ea"/>
                          <a:cs typeface="+mn-cs"/>
                          <a:sym typeface="Arial"/>
                        </a:rPr>
                        <a:t>hse</a:t>
                      </a:r>
                      <a:endParaRPr lang="fr-FR" sz="1867" b="1" i="0" u="none" strike="noStrike" cap="none" dirty="0">
                        <a:solidFill>
                          <a:srgbClr val="00206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FF0000"/>
                          </a:solidFill>
                          <a:effectLst/>
                          <a:latin typeface="+mn-lt"/>
                          <a:ea typeface="+mn-ea"/>
                          <a:cs typeface="+mn-cs"/>
                          <a:sym typeface="Arial"/>
                        </a:rPr>
                        <a:t>Si arrondis à 6h </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6 x 2 x 3 = 36</a:t>
                      </a:r>
                    </a:p>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fr-FR" sz="1867" b="1" i="0" u="none" strike="noStrike" cap="none" dirty="0">
                          <a:solidFill>
                            <a:srgbClr val="002060"/>
                          </a:solidFill>
                          <a:effectLst/>
                          <a:latin typeface="+mn-lt"/>
                          <a:ea typeface="+mn-ea"/>
                          <a:cs typeface="+mn-cs"/>
                          <a:sym typeface="Arial"/>
                        </a:rPr>
                        <a:t>36-40 = -4 heures dues par le </a:t>
                      </a:r>
                      <a:r>
                        <a:rPr lang="fr-FR" sz="1867" b="1" i="0" u="none" strike="noStrike" cap="none" dirty="0" err="1">
                          <a:solidFill>
                            <a:srgbClr val="002060"/>
                          </a:solidFill>
                          <a:effectLst/>
                          <a:latin typeface="+mn-lt"/>
                          <a:ea typeface="+mn-ea"/>
                          <a:cs typeface="+mn-cs"/>
                          <a:sym typeface="Arial"/>
                        </a:rPr>
                        <a:t>PLP</a:t>
                      </a:r>
                      <a:r>
                        <a:rPr lang="fr-FR" sz="1867" b="1" i="0" u="none" strike="noStrike" cap="none" dirty="0">
                          <a:solidFill>
                            <a:srgbClr val="002060"/>
                          </a:solidFill>
                          <a:effectLst/>
                          <a:latin typeface="+mn-lt"/>
                          <a:ea typeface="+mn-ea"/>
                          <a:cs typeface="+mn-cs"/>
                          <a:sym typeface="Arial"/>
                        </a:rPr>
                        <a:t> en soutien dans d’autres divisions ou en FC avec son accord.</a:t>
                      </a:r>
                    </a:p>
                  </a:txBody>
                  <a:tcPr>
                    <a:noFill/>
                  </a:tcPr>
                </a:tc>
                <a:extLst>
                  <a:ext uri="{0D108BD9-81ED-4DB2-BD59-A6C34878D82A}">
                    <a16:rowId xmlns:a16="http://schemas.microsoft.com/office/drawing/2014/main" val="1103720449"/>
                  </a:ext>
                </a:extLst>
              </a:tr>
            </a:tbl>
          </a:graphicData>
        </a:graphic>
      </p:graphicFrame>
    </p:spTree>
    <p:extLst>
      <p:ext uri="{BB962C8B-B14F-4D97-AF65-F5344CB8AC3E}">
        <p14:creationId xmlns:p14="http://schemas.microsoft.com/office/powerpoint/2010/main" val="1678686938"/>
      </p:ext>
    </p:extLst>
  </p:cSld>
  <p:clrMapOvr>
    <a:overrideClrMapping bg1="lt1" tx1="dk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830997"/>
          </a:xfrm>
          <a:prstGeom prst="rect">
            <a:avLst/>
          </a:prstGeom>
          <a:noFill/>
        </p:spPr>
        <p:txBody>
          <a:bodyPr wrap="square" rtlCol="0">
            <a:spAutoFit/>
          </a:bodyPr>
          <a:lstStyle/>
          <a:p>
            <a:pPr algn="ctr"/>
            <a:r>
              <a:rPr lang="fr-FR" sz="2400" dirty="0">
                <a:solidFill>
                  <a:srgbClr val="FF6600"/>
                </a:solidFill>
              </a:rPr>
              <a:t>LE </a:t>
            </a:r>
            <a:r>
              <a:rPr lang="fr-FR" sz="2400" dirty="0" err="1">
                <a:solidFill>
                  <a:srgbClr val="FF6600"/>
                </a:solidFill>
              </a:rPr>
              <a:t>SNALC</a:t>
            </a:r>
            <a:endParaRPr lang="fr-FR" sz="2400" dirty="0">
              <a:solidFill>
                <a:srgbClr val="FF6600"/>
              </a:solidFill>
            </a:endParaRPr>
          </a:p>
          <a:p>
            <a:pPr algn="ctr"/>
            <a:r>
              <a:rPr lang="fr-FR" sz="2400" dirty="0">
                <a:solidFill>
                  <a:srgbClr val="FF6600"/>
                </a:solidFill>
              </a:rPr>
              <a:t>POUR LA RECONNAISSANCE DES </a:t>
            </a:r>
            <a:r>
              <a:rPr lang="fr-FR" sz="2400" dirty="0" err="1">
                <a:solidFill>
                  <a:srgbClr val="FF6600"/>
                </a:solidFill>
              </a:rPr>
              <a:t>DES</a:t>
            </a:r>
            <a:r>
              <a:rPr lang="fr-FR" sz="2400" dirty="0">
                <a:solidFill>
                  <a:srgbClr val="FF6600"/>
                </a:solidFill>
              </a:rPr>
              <a:t> </a:t>
            </a:r>
            <a:r>
              <a:rPr lang="fr-FR" sz="2400" dirty="0" err="1">
                <a:solidFill>
                  <a:srgbClr val="FF6600"/>
                </a:solidFill>
              </a:rPr>
              <a:t>PLP</a:t>
            </a:r>
            <a:r>
              <a:rPr lang="fr-FR" sz="2400" dirty="0">
                <a:solidFill>
                  <a:srgbClr val="FF6600"/>
                </a:solidFill>
              </a:rPr>
              <a:t> </a:t>
            </a:r>
          </a:p>
        </p:txBody>
      </p:sp>
      <p:sp>
        <p:nvSpPr>
          <p:cNvPr id="9" name="ZoneTexte 8">
            <a:extLst>
              <a:ext uri="{FF2B5EF4-FFF2-40B4-BE49-F238E27FC236}">
                <a16:creationId xmlns:a16="http://schemas.microsoft.com/office/drawing/2014/main" id="{8332D323-8A6C-9695-F69F-ED827EAD380D}"/>
              </a:ext>
            </a:extLst>
          </p:cNvPr>
          <p:cNvSpPr txBox="1"/>
          <p:nvPr/>
        </p:nvSpPr>
        <p:spPr>
          <a:xfrm>
            <a:off x="693019" y="1193532"/>
            <a:ext cx="11155680" cy="738664"/>
          </a:xfrm>
          <a:prstGeom prst="rect">
            <a:avLst/>
          </a:prstGeom>
          <a:noFill/>
        </p:spPr>
        <p:txBody>
          <a:bodyPr wrap="square" rtlCol="0">
            <a:spAutoFit/>
          </a:bodyPr>
          <a:lstStyle/>
          <a:p>
            <a:endParaRPr lang="fr-FR" dirty="0"/>
          </a:p>
          <a:p>
            <a:endParaRPr lang="fr-FR" dirty="0"/>
          </a:p>
          <a:p>
            <a:endParaRPr lang="fr-FR" dirty="0"/>
          </a:p>
        </p:txBody>
      </p:sp>
      <p:sp>
        <p:nvSpPr>
          <p:cNvPr id="2" name="ZoneTexte 1">
            <a:extLst>
              <a:ext uri="{FF2B5EF4-FFF2-40B4-BE49-F238E27FC236}">
                <a16:creationId xmlns:a16="http://schemas.microsoft.com/office/drawing/2014/main" id="{F1515912-5C50-F62E-D038-45CE737D7200}"/>
              </a:ext>
            </a:extLst>
          </p:cNvPr>
          <p:cNvSpPr txBox="1"/>
          <p:nvPr/>
        </p:nvSpPr>
        <p:spPr>
          <a:xfrm>
            <a:off x="148401" y="1987394"/>
            <a:ext cx="11969911" cy="3323987"/>
          </a:xfrm>
          <a:prstGeom prst="rect">
            <a:avLst/>
          </a:prstGeom>
          <a:noFill/>
        </p:spPr>
        <p:txBody>
          <a:bodyPr wrap="square" rtlCol="0">
            <a:spAutoFit/>
          </a:bodyPr>
          <a:lstStyle/>
          <a:p>
            <a:pPr algn="ctr"/>
            <a:r>
              <a:rPr lang="fr-FR" dirty="0"/>
              <a:t> </a:t>
            </a:r>
          </a:p>
          <a:p>
            <a:pPr algn="ctr"/>
            <a:endParaRPr lang="fr-FR" sz="2000" dirty="0">
              <a:solidFill>
                <a:srgbClr val="002060"/>
              </a:solidFill>
            </a:endParaRPr>
          </a:p>
          <a:p>
            <a:pPr algn="ctr"/>
            <a:r>
              <a:rPr lang="fr-FR" sz="4000" dirty="0" err="1"/>
              <a:t>PLP</a:t>
            </a:r>
            <a:r>
              <a:rPr lang="fr-FR" sz="4000" dirty="0"/>
              <a:t> ENSEIGNANTS PAS FORMATEURS !</a:t>
            </a:r>
          </a:p>
          <a:p>
            <a:pPr algn="ctr"/>
            <a:r>
              <a:rPr lang="fr-FR" sz="4000" dirty="0"/>
              <a:t>PAS COACH DE VIE  !</a:t>
            </a:r>
          </a:p>
          <a:p>
            <a:pPr algn="ctr"/>
            <a:r>
              <a:rPr lang="fr-FR" sz="4000" dirty="0">
                <a:solidFill>
                  <a:srgbClr val="0097A7"/>
                </a:solidFill>
                <a:hlinkClick r:id="rId4">
                  <a:extLst>
                    <a:ext uri="{A12FA001-AC4F-418D-AE19-62706E023703}">
                      <ahyp:hlinkClr xmlns:ahyp="http://schemas.microsoft.com/office/drawing/2018/hyperlinkcolor" val="tx"/>
                    </a:ext>
                  </a:extLst>
                </a:hlinkClick>
              </a:rPr>
              <a:t>Rejoignez nous</a:t>
            </a:r>
            <a:r>
              <a:rPr lang="fr-FR" sz="4000" dirty="0">
                <a:solidFill>
                  <a:schemeClr val="accent1">
                    <a:lumMod val="50000"/>
                  </a:schemeClr>
                </a:solidFill>
                <a:hlinkClick r:id="rId4">
                  <a:extLst>
                    <a:ext uri="{A12FA001-AC4F-418D-AE19-62706E023703}">
                      <ahyp:hlinkClr xmlns:ahyp="http://schemas.microsoft.com/office/drawing/2018/hyperlinkcolor" val="tx"/>
                    </a:ext>
                  </a:extLst>
                </a:hlinkClick>
              </a:rPr>
              <a:t> </a:t>
            </a:r>
            <a:endParaRPr lang="fr-FR" sz="4000" dirty="0">
              <a:solidFill>
                <a:schemeClr val="accent1">
                  <a:lumMod val="50000"/>
                </a:schemeClr>
              </a:solidFill>
            </a:endParaRP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924403413"/>
      </p:ext>
    </p:extLst>
  </p:cSld>
  <p:clrMapOvr>
    <a:overrideClrMapping bg1="lt1" tx1="dk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0" y="208867"/>
            <a:ext cx="12042266" cy="830997"/>
          </a:xfrm>
          <a:prstGeom prst="rect">
            <a:avLst/>
          </a:prstGeom>
          <a:noFill/>
        </p:spPr>
        <p:txBody>
          <a:bodyPr wrap="square" rtlCol="0">
            <a:spAutoFit/>
          </a:bodyPr>
          <a:lstStyle/>
          <a:p>
            <a:pPr algn="ctr"/>
            <a:r>
              <a:rPr lang="fr-FR" sz="2400" dirty="0">
                <a:solidFill>
                  <a:srgbClr val="FF6600"/>
                </a:solidFill>
              </a:rPr>
              <a:t>LE </a:t>
            </a:r>
            <a:r>
              <a:rPr lang="fr-FR" sz="2400" dirty="0" err="1">
                <a:solidFill>
                  <a:srgbClr val="FF6600"/>
                </a:solidFill>
              </a:rPr>
              <a:t>SNALC</a:t>
            </a:r>
            <a:endParaRPr lang="fr-FR" sz="2400" dirty="0">
              <a:solidFill>
                <a:srgbClr val="FF6600"/>
              </a:solidFill>
            </a:endParaRPr>
          </a:p>
          <a:p>
            <a:pPr algn="ctr"/>
            <a:r>
              <a:rPr lang="fr-FR" sz="2400" dirty="0">
                <a:solidFill>
                  <a:srgbClr val="FF6600"/>
                </a:solidFill>
              </a:rPr>
              <a:t>POUR LA RECONNAISSANCE DES </a:t>
            </a:r>
            <a:r>
              <a:rPr lang="fr-FR" sz="2400" dirty="0" err="1">
                <a:solidFill>
                  <a:srgbClr val="FF6600"/>
                </a:solidFill>
              </a:rPr>
              <a:t>PLP</a:t>
            </a:r>
            <a:r>
              <a:rPr lang="fr-FR" sz="2400" dirty="0">
                <a:solidFill>
                  <a:srgbClr val="FF6600"/>
                </a:solidFill>
              </a:rPr>
              <a:t> </a:t>
            </a:r>
          </a:p>
        </p:txBody>
      </p:sp>
      <p:sp>
        <p:nvSpPr>
          <p:cNvPr id="9" name="ZoneTexte 8">
            <a:extLst>
              <a:ext uri="{FF2B5EF4-FFF2-40B4-BE49-F238E27FC236}">
                <a16:creationId xmlns:a16="http://schemas.microsoft.com/office/drawing/2014/main" id="{8332D323-8A6C-9695-F69F-ED827EAD380D}"/>
              </a:ext>
            </a:extLst>
          </p:cNvPr>
          <p:cNvSpPr txBox="1"/>
          <p:nvPr/>
        </p:nvSpPr>
        <p:spPr>
          <a:xfrm>
            <a:off x="766707" y="-602148"/>
            <a:ext cx="11155680" cy="738664"/>
          </a:xfrm>
          <a:prstGeom prst="rect">
            <a:avLst/>
          </a:prstGeom>
          <a:noFill/>
        </p:spPr>
        <p:txBody>
          <a:bodyPr wrap="square" rtlCol="0">
            <a:spAutoFit/>
          </a:bodyPr>
          <a:lstStyle/>
          <a:p>
            <a:endParaRPr lang="fr-FR" dirty="0"/>
          </a:p>
          <a:p>
            <a:endParaRPr lang="fr-FR" dirty="0"/>
          </a:p>
          <a:p>
            <a:endParaRPr lang="fr-FR" dirty="0"/>
          </a:p>
        </p:txBody>
      </p:sp>
      <p:sp>
        <p:nvSpPr>
          <p:cNvPr id="2" name="ZoneTexte 1">
            <a:extLst>
              <a:ext uri="{FF2B5EF4-FFF2-40B4-BE49-F238E27FC236}">
                <a16:creationId xmlns:a16="http://schemas.microsoft.com/office/drawing/2014/main" id="{F1515912-5C50-F62E-D038-45CE737D7200}"/>
              </a:ext>
            </a:extLst>
          </p:cNvPr>
          <p:cNvSpPr txBox="1"/>
          <p:nvPr/>
        </p:nvSpPr>
        <p:spPr>
          <a:xfrm>
            <a:off x="-1139811" y="3429000"/>
            <a:ext cx="11969911" cy="523220"/>
          </a:xfrm>
          <a:prstGeom prst="rect">
            <a:avLst/>
          </a:prstGeom>
          <a:noFill/>
        </p:spPr>
        <p:txBody>
          <a:bodyPr wrap="square" rtlCol="0">
            <a:spAutoFit/>
          </a:bodyPr>
          <a:lstStyle/>
          <a:p>
            <a:pPr algn="ctr"/>
            <a:r>
              <a:rPr lang="fr-FR" dirty="0"/>
              <a:t> </a:t>
            </a:r>
          </a:p>
          <a:p>
            <a:endParaRPr lang="fr-FR" dirty="0"/>
          </a:p>
        </p:txBody>
      </p:sp>
      <p:sp>
        <p:nvSpPr>
          <p:cNvPr id="4" name="ZoneTexte 3">
            <a:extLst>
              <a:ext uri="{FF2B5EF4-FFF2-40B4-BE49-F238E27FC236}">
                <a16:creationId xmlns:a16="http://schemas.microsoft.com/office/drawing/2014/main" id="{10632E4C-CBDE-CA69-4018-44F9D726A327}"/>
              </a:ext>
            </a:extLst>
          </p:cNvPr>
          <p:cNvSpPr txBox="1"/>
          <p:nvPr/>
        </p:nvSpPr>
        <p:spPr>
          <a:xfrm>
            <a:off x="3525328" y="3019245"/>
            <a:ext cx="5354129" cy="1200329"/>
          </a:xfrm>
          <a:prstGeom prst="rect">
            <a:avLst/>
          </a:prstGeom>
          <a:noFill/>
        </p:spPr>
        <p:txBody>
          <a:bodyPr wrap="square" rtlCol="0">
            <a:spAutoFit/>
          </a:bodyPr>
          <a:lstStyle/>
          <a:p>
            <a:pPr algn="ctr"/>
            <a:r>
              <a:rPr lang="fr-FR" sz="3600" dirty="0">
                <a:solidFill>
                  <a:srgbClr val="007BFF"/>
                </a:solidFill>
                <a:latin typeface="Ag Book Stencil"/>
              </a:rPr>
              <a:t>COORDONNÉES ACADÉMIQUES </a:t>
            </a:r>
            <a:r>
              <a:rPr lang="fr-FR" sz="3600" dirty="0" err="1">
                <a:solidFill>
                  <a:srgbClr val="007BFF"/>
                </a:solidFill>
                <a:latin typeface="Ag Book Stencil"/>
              </a:rPr>
              <a:t>SNALC</a:t>
            </a:r>
            <a:endParaRPr lang="fr-FR" sz="3600" dirty="0"/>
          </a:p>
        </p:txBody>
      </p:sp>
    </p:spTree>
    <p:extLst>
      <p:ext uri="{BB962C8B-B14F-4D97-AF65-F5344CB8AC3E}">
        <p14:creationId xmlns:p14="http://schemas.microsoft.com/office/powerpoint/2010/main" val="3696464192"/>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62;p14">
            <a:extLst>
              <a:ext uri="{FF2B5EF4-FFF2-40B4-BE49-F238E27FC236}">
                <a16:creationId xmlns:a16="http://schemas.microsoft.com/office/drawing/2014/main" id="{B0E18245-076F-8D78-709F-25B7726A6796}"/>
              </a:ext>
            </a:extLst>
          </p:cNvPr>
          <p:cNvPicPr preferRelativeResize="0"/>
          <p:nvPr/>
        </p:nvPicPr>
        <p:blipFill>
          <a:blip r:embed="rId2">
            <a:alphaModFix/>
          </a:blip>
          <a:stretch>
            <a:fillRect/>
          </a:stretch>
        </p:blipFill>
        <p:spPr>
          <a:xfrm>
            <a:off x="251756" y="18799"/>
            <a:ext cx="1896301" cy="879400"/>
          </a:xfrm>
          <a:prstGeom prst="rect">
            <a:avLst/>
          </a:prstGeom>
          <a:noFill/>
          <a:ln>
            <a:noFill/>
          </a:ln>
        </p:spPr>
      </p:pic>
      <p:sp>
        <p:nvSpPr>
          <p:cNvPr id="21" name="Est égal à 20">
            <a:extLst>
              <a:ext uri="{FF2B5EF4-FFF2-40B4-BE49-F238E27FC236}">
                <a16:creationId xmlns:a16="http://schemas.microsoft.com/office/drawing/2014/main" id="{CDEB4B62-2470-001C-B471-1A01B8849DE2}"/>
              </a:ext>
            </a:extLst>
          </p:cNvPr>
          <p:cNvSpPr/>
          <p:nvPr/>
        </p:nvSpPr>
        <p:spPr>
          <a:xfrm>
            <a:off x="5457093" y="3860459"/>
            <a:ext cx="1324707" cy="468923"/>
          </a:xfrm>
          <a:prstGeom prst="mathEqual">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3" name="Groupe 32">
            <a:extLst>
              <a:ext uri="{FF2B5EF4-FFF2-40B4-BE49-F238E27FC236}">
                <a16:creationId xmlns:a16="http://schemas.microsoft.com/office/drawing/2014/main" id="{3BBBD267-26A5-F84E-800D-8233A8C9153A}"/>
              </a:ext>
            </a:extLst>
          </p:cNvPr>
          <p:cNvGrpSpPr/>
          <p:nvPr/>
        </p:nvGrpSpPr>
        <p:grpSpPr>
          <a:xfrm>
            <a:off x="745848" y="2167560"/>
            <a:ext cx="4393449" cy="3854720"/>
            <a:chOff x="857304" y="1501638"/>
            <a:chExt cx="4393449" cy="3854720"/>
          </a:xfrm>
        </p:grpSpPr>
        <p:sp>
          <p:nvSpPr>
            <p:cNvPr id="2" name="Google Shape;80;p17">
              <a:extLst>
                <a:ext uri="{FF2B5EF4-FFF2-40B4-BE49-F238E27FC236}">
                  <a16:creationId xmlns:a16="http://schemas.microsoft.com/office/drawing/2014/main" id="{1270A7DE-7EC2-782E-6726-5EC066ACA950}"/>
                </a:ext>
              </a:extLst>
            </p:cNvPr>
            <p:cNvSpPr/>
            <p:nvPr/>
          </p:nvSpPr>
          <p:spPr>
            <a:xfrm>
              <a:off x="857304" y="1584788"/>
              <a:ext cx="4312400" cy="11368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FORMATION INITIALE</a:t>
              </a:r>
              <a:endParaRPr sz="1867" dirty="0">
                <a:ln w="0"/>
                <a:solidFill>
                  <a:srgbClr val="002060"/>
                </a:solidFill>
                <a:effectLst>
                  <a:outerShdw blurRad="38100" dist="25400" dir="5400000" algn="ctr" rotWithShape="0">
                    <a:srgbClr val="6E747A">
                      <a:alpha val="43000"/>
                    </a:srgbClr>
                  </a:outerShdw>
                </a:effectLst>
              </a:endParaRPr>
            </a:p>
          </p:txBody>
        </p:sp>
        <p:sp>
          <p:nvSpPr>
            <p:cNvPr id="3" name="Google Shape;81;p17">
              <a:extLst>
                <a:ext uri="{FF2B5EF4-FFF2-40B4-BE49-F238E27FC236}">
                  <a16:creationId xmlns:a16="http://schemas.microsoft.com/office/drawing/2014/main" id="{5BC98274-7A5B-587E-8445-DB261EA32608}"/>
                </a:ext>
              </a:extLst>
            </p:cNvPr>
            <p:cNvSpPr/>
            <p:nvPr/>
          </p:nvSpPr>
          <p:spPr>
            <a:xfrm>
              <a:off x="857304" y="4215183"/>
              <a:ext cx="4312400" cy="11368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FORMATION CONTINUE</a:t>
              </a:r>
              <a:endParaRPr sz="1867" dirty="0">
                <a:ln w="0"/>
                <a:solidFill>
                  <a:srgbClr val="002060"/>
                </a:solidFill>
                <a:effectLst>
                  <a:outerShdw blurRad="38100" dist="25400" dir="5400000" algn="ctr" rotWithShape="0">
                    <a:srgbClr val="6E747A">
                      <a:alpha val="43000"/>
                    </a:srgbClr>
                  </a:outerShdw>
                </a:effectLst>
              </a:endParaRPr>
            </a:p>
          </p:txBody>
        </p:sp>
        <p:cxnSp>
          <p:nvCxnSpPr>
            <p:cNvPr id="28" name="Connecteur droit 27">
              <a:extLst>
                <a:ext uri="{FF2B5EF4-FFF2-40B4-BE49-F238E27FC236}">
                  <a16:creationId xmlns:a16="http://schemas.microsoft.com/office/drawing/2014/main" id="{98E9DFC5-879A-10E8-75BF-C94DB7CD700B}"/>
                </a:ext>
              </a:extLst>
            </p:cNvPr>
            <p:cNvCxnSpPr/>
            <p:nvPr/>
          </p:nvCxnSpPr>
          <p:spPr>
            <a:xfrm>
              <a:off x="938353" y="1501638"/>
              <a:ext cx="4312400" cy="385472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Connecteur droit 29">
              <a:extLst>
                <a:ext uri="{FF2B5EF4-FFF2-40B4-BE49-F238E27FC236}">
                  <a16:creationId xmlns:a16="http://schemas.microsoft.com/office/drawing/2014/main" id="{D21C515D-7F35-07A5-3BB8-A07D70624565}"/>
                </a:ext>
              </a:extLst>
            </p:cNvPr>
            <p:cNvCxnSpPr/>
            <p:nvPr/>
          </p:nvCxnSpPr>
          <p:spPr>
            <a:xfrm flipH="1">
              <a:off x="904197" y="1545402"/>
              <a:ext cx="4312400" cy="3767195"/>
            </a:xfrm>
            <a:prstGeom prst="line">
              <a:avLst/>
            </a:prstGeom>
          </p:spPr>
          <p:style>
            <a:lnRef idx="3">
              <a:schemeClr val="accent1"/>
            </a:lnRef>
            <a:fillRef idx="0">
              <a:schemeClr val="accent1"/>
            </a:fillRef>
            <a:effectRef idx="2">
              <a:schemeClr val="accent1"/>
            </a:effectRef>
            <a:fontRef idx="minor">
              <a:schemeClr val="tx1"/>
            </a:fontRef>
          </p:style>
        </p:cxnSp>
      </p:grpSp>
      <p:sp>
        <p:nvSpPr>
          <p:cNvPr id="24" name="ZoneTexte 23">
            <a:extLst>
              <a:ext uri="{FF2B5EF4-FFF2-40B4-BE49-F238E27FC236}">
                <a16:creationId xmlns:a16="http://schemas.microsoft.com/office/drawing/2014/main" id="{616BEE34-E65B-8AB8-1D42-B0AE7D04CFBC}"/>
              </a:ext>
            </a:extLst>
          </p:cNvPr>
          <p:cNvSpPr txBox="1"/>
          <p:nvPr/>
        </p:nvSpPr>
        <p:spPr>
          <a:xfrm>
            <a:off x="826897" y="970353"/>
            <a:ext cx="11909806" cy="830997"/>
          </a:xfrm>
          <a:prstGeom prst="rect">
            <a:avLst/>
          </a:prstGeom>
          <a:noFill/>
        </p:spPr>
        <p:txBody>
          <a:bodyPr wrap="square">
            <a:spAutoFit/>
          </a:bodyPr>
          <a:lstStyle/>
          <a:p>
            <a:pPr algn="ctr"/>
            <a:r>
              <a:rPr lang="fr-FR" sz="2400" dirty="0">
                <a:solidFill>
                  <a:srgbClr val="002060"/>
                </a:solidFill>
              </a:rPr>
              <a:t>Loi du 5/09/2018 « Pour la liberté de choisir son avenir professionnel"</a:t>
            </a:r>
          </a:p>
          <a:p>
            <a:pPr algn="ctr"/>
            <a:r>
              <a:rPr lang="fr-FR" sz="2400" dirty="0">
                <a:solidFill>
                  <a:srgbClr val="002060"/>
                </a:solidFill>
              </a:rPr>
              <a:t>Réforme Blanquer Transformation de la Voie Professionnelle</a:t>
            </a:r>
          </a:p>
        </p:txBody>
      </p:sp>
      <p:sp>
        <p:nvSpPr>
          <p:cNvPr id="34" name="Signe Plus 33">
            <a:extLst>
              <a:ext uri="{FF2B5EF4-FFF2-40B4-BE49-F238E27FC236}">
                <a16:creationId xmlns:a16="http://schemas.microsoft.com/office/drawing/2014/main" id="{509241FD-505E-9D61-C8EA-6AD02803A214}"/>
              </a:ext>
            </a:extLst>
          </p:cNvPr>
          <p:cNvSpPr/>
          <p:nvPr/>
        </p:nvSpPr>
        <p:spPr>
          <a:xfrm>
            <a:off x="8756374" y="3761963"/>
            <a:ext cx="755374" cy="751298"/>
          </a:xfrm>
          <a:prstGeom prst="mathPl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36" name="ZoneTexte 35">
            <a:extLst>
              <a:ext uri="{FF2B5EF4-FFF2-40B4-BE49-F238E27FC236}">
                <a16:creationId xmlns:a16="http://schemas.microsoft.com/office/drawing/2014/main" id="{8CBE5C55-7074-9BD9-B665-20B0B535934E}"/>
              </a:ext>
            </a:extLst>
          </p:cNvPr>
          <p:cNvSpPr txBox="1"/>
          <p:nvPr/>
        </p:nvSpPr>
        <p:spPr>
          <a:xfrm>
            <a:off x="105878" y="70584"/>
            <a:ext cx="12042266" cy="1046440"/>
          </a:xfrm>
          <a:prstGeom prst="rect">
            <a:avLst/>
          </a:prstGeom>
          <a:noFill/>
        </p:spPr>
        <p:txBody>
          <a:bodyPr wrap="square" rtlCol="0">
            <a:spAutoFit/>
          </a:bodyPr>
          <a:lstStyle/>
          <a:p>
            <a:pPr algn="ctr"/>
            <a:r>
              <a:rPr lang="fr-FR" sz="2400" b="0" i="0" dirty="0">
                <a:solidFill>
                  <a:srgbClr val="FF6600"/>
                </a:solidFill>
              </a:rPr>
              <a:t>Du Lycée Professionnel à l’annexe de France Travail</a:t>
            </a:r>
          </a:p>
          <a:p>
            <a:pPr algn="ctr"/>
            <a:r>
              <a:rPr lang="fr-FR" sz="2400" b="0" i="0" dirty="0">
                <a:solidFill>
                  <a:srgbClr val="FF6600"/>
                </a:solidFill>
              </a:rPr>
              <a:t> - rapide historique -</a:t>
            </a:r>
            <a:endParaRPr lang="fr-FR" sz="2400" dirty="0">
              <a:solidFill>
                <a:srgbClr val="FF6600"/>
              </a:solidFill>
            </a:endParaRPr>
          </a:p>
          <a:p>
            <a:endParaRPr lang="fr-FR" dirty="0"/>
          </a:p>
        </p:txBody>
      </p:sp>
      <p:sp>
        <p:nvSpPr>
          <p:cNvPr id="37" name="Google Shape;83;p17">
            <a:extLst>
              <a:ext uri="{FF2B5EF4-FFF2-40B4-BE49-F238E27FC236}">
                <a16:creationId xmlns:a16="http://schemas.microsoft.com/office/drawing/2014/main" id="{8AF9BB9C-440A-8B12-6A9D-DB99CACCAF3B}"/>
              </a:ext>
            </a:extLst>
          </p:cNvPr>
          <p:cNvSpPr/>
          <p:nvPr/>
        </p:nvSpPr>
        <p:spPr>
          <a:xfrm>
            <a:off x="7133752" y="2135522"/>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FORMATION PROFESSIONNELLE</a:t>
            </a:r>
            <a:endParaRPr sz="1867" dirty="0">
              <a:ln w="0"/>
              <a:solidFill>
                <a:srgbClr val="002060"/>
              </a:solidFill>
              <a:effectLst>
                <a:outerShdw blurRad="38100" dist="25400" dir="5400000" algn="ctr" rotWithShape="0">
                  <a:srgbClr val="6E747A">
                    <a:alpha val="43000"/>
                  </a:srgbClr>
                </a:outerShdw>
              </a:effectLst>
            </a:endParaRPr>
          </a:p>
        </p:txBody>
      </p:sp>
      <p:sp>
        <p:nvSpPr>
          <p:cNvPr id="38" name="Google Shape;83;p17">
            <a:extLst>
              <a:ext uri="{FF2B5EF4-FFF2-40B4-BE49-F238E27FC236}">
                <a16:creationId xmlns:a16="http://schemas.microsoft.com/office/drawing/2014/main" id="{E1CDF0F6-3E64-615F-A9C3-11CCD90D5677}"/>
              </a:ext>
            </a:extLst>
          </p:cNvPr>
          <p:cNvSpPr/>
          <p:nvPr/>
        </p:nvSpPr>
        <p:spPr>
          <a:xfrm>
            <a:off x="7133752" y="4838495"/>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MIXITÉ DES PUBLICS</a:t>
            </a:r>
            <a:endParaRPr sz="1867" dirty="0">
              <a:ln w="0"/>
              <a:solidFill>
                <a:srgbClr val="00206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9035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3;p17">
            <a:extLst>
              <a:ext uri="{FF2B5EF4-FFF2-40B4-BE49-F238E27FC236}">
                <a16:creationId xmlns:a16="http://schemas.microsoft.com/office/drawing/2014/main" id="{46932229-8BB2-9961-0029-F7F4F84B5EE9}"/>
              </a:ext>
            </a:extLst>
          </p:cNvPr>
          <p:cNvSpPr/>
          <p:nvPr/>
        </p:nvSpPr>
        <p:spPr>
          <a:xfrm>
            <a:off x="1096551" y="1950334"/>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FORMATION PROFESSIONNELLE</a:t>
            </a:r>
          </a:p>
          <a:p>
            <a:pPr algn="ctr"/>
            <a:r>
              <a:rPr lang="fr" sz="1867" dirty="0">
                <a:ln w="0"/>
                <a:solidFill>
                  <a:srgbClr val="002060"/>
                </a:solidFill>
                <a:effectLst>
                  <a:outerShdw blurRad="38100" dist="25400" dir="5400000" algn="ctr" rotWithShape="0">
                    <a:srgbClr val="6E747A">
                      <a:alpha val="43000"/>
                    </a:srgbClr>
                  </a:outerShdw>
                </a:effectLst>
              </a:rPr>
              <a:t>=</a:t>
            </a:r>
          </a:p>
          <a:p>
            <a:pPr algn="ctr"/>
            <a:r>
              <a:rPr lang="fr-FR" sz="1867" dirty="0">
                <a:ln w="0"/>
                <a:solidFill>
                  <a:srgbClr val="002060"/>
                </a:solidFill>
                <a:effectLst>
                  <a:outerShdw blurRad="38100" dist="25400" dir="5400000" algn="ctr" rotWithShape="0">
                    <a:srgbClr val="6E747A">
                      <a:alpha val="43000"/>
                    </a:srgbClr>
                  </a:outerShdw>
                </a:effectLst>
              </a:rPr>
              <a:t>Conditions</a:t>
            </a:r>
            <a:r>
              <a:rPr lang="fr" sz="1867" dirty="0">
                <a:ln w="0"/>
                <a:solidFill>
                  <a:srgbClr val="002060"/>
                </a:solidFill>
                <a:effectLst>
                  <a:outerShdw blurRad="38100" dist="25400" dir="5400000" algn="ctr" rotWithShape="0">
                    <a:srgbClr val="6E747A">
                      <a:alpha val="43000"/>
                    </a:srgbClr>
                  </a:outerShdw>
                </a:effectLst>
              </a:rPr>
              <a:t> RH FC (GRETA) </a:t>
            </a:r>
          </a:p>
        </p:txBody>
      </p:sp>
      <p:pic>
        <p:nvPicPr>
          <p:cNvPr id="31" name="Google Shape;62;p14">
            <a:extLst>
              <a:ext uri="{FF2B5EF4-FFF2-40B4-BE49-F238E27FC236}">
                <a16:creationId xmlns:a16="http://schemas.microsoft.com/office/drawing/2014/main" id="{B0E18245-076F-8D78-709F-25B7726A6796}"/>
              </a:ext>
            </a:extLst>
          </p:cNvPr>
          <p:cNvPicPr preferRelativeResize="0"/>
          <p:nvPr/>
        </p:nvPicPr>
        <p:blipFill>
          <a:blip r:embed="rId2">
            <a:alphaModFix/>
          </a:blip>
          <a:stretch>
            <a:fillRect/>
          </a:stretch>
        </p:blipFill>
        <p:spPr>
          <a:xfrm>
            <a:off x="148401" y="0"/>
            <a:ext cx="1896301" cy="879400"/>
          </a:xfrm>
          <a:prstGeom prst="rect">
            <a:avLst/>
          </a:prstGeom>
          <a:noFill/>
          <a:ln>
            <a:noFill/>
          </a:ln>
        </p:spPr>
      </p:pic>
      <p:sp>
        <p:nvSpPr>
          <p:cNvPr id="32" name="Google Shape;83;p17">
            <a:extLst>
              <a:ext uri="{FF2B5EF4-FFF2-40B4-BE49-F238E27FC236}">
                <a16:creationId xmlns:a16="http://schemas.microsoft.com/office/drawing/2014/main" id="{1D5A7852-4ABC-86FC-789A-3C7B50CE2660}"/>
              </a:ext>
            </a:extLst>
          </p:cNvPr>
          <p:cNvSpPr/>
          <p:nvPr/>
        </p:nvSpPr>
        <p:spPr>
          <a:xfrm>
            <a:off x="1096551" y="4531706"/>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ln>
                <a:solidFill>
                  <a:srgbClr val="002060"/>
                </a:solidFill>
                <a:effectLst>
                  <a:outerShdw blurRad="38100" dist="25400" dir="5400000" algn="ctr" rotWithShape="0">
                    <a:srgbClr val="6E747A">
                      <a:alpha val="43000"/>
                    </a:srgbClr>
                  </a:outerShdw>
                </a:effectLst>
              </a:rPr>
              <a:t>MIXITÉ DES PUBLICS</a:t>
            </a:r>
            <a:endParaRPr sz="1867" dirty="0">
              <a:ln w="0">
                <a:solidFill>
                  <a:srgbClr val="002060"/>
                </a:solidFill>
              </a:ln>
              <a:solidFill>
                <a:srgbClr val="002060"/>
              </a:solidFill>
              <a:effectLst>
                <a:outerShdw blurRad="38100" dist="25400" dir="5400000" algn="ctr" rotWithShape="0">
                  <a:srgbClr val="6E747A">
                    <a:alpha val="43000"/>
                  </a:srgbClr>
                </a:outerShdw>
              </a:effectLst>
            </a:endParaRPr>
          </a:p>
        </p:txBody>
      </p:sp>
      <p:sp>
        <p:nvSpPr>
          <p:cNvPr id="19" name="Espace réservé du texte 18">
            <a:extLst>
              <a:ext uri="{FF2B5EF4-FFF2-40B4-BE49-F238E27FC236}">
                <a16:creationId xmlns:a16="http://schemas.microsoft.com/office/drawing/2014/main" id="{C5D3ABA8-7142-FE4E-F01B-3CAC0B461792}"/>
              </a:ext>
            </a:extLst>
          </p:cNvPr>
          <p:cNvSpPr>
            <a:spLocks noGrp="1"/>
          </p:cNvSpPr>
          <p:nvPr>
            <p:ph type="body" idx="2"/>
          </p:nvPr>
        </p:nvSpPr>
        <p:spPr>
          <a:xfrm>
            <a:off x="6266142" y="1813033"/>
            <a:ext cx="5333200" cy="5044968"/>
          </a:xfrm>
        </p:spPr>
        <p:txBody>
          <a:bodyPr>
            <a:normAutofit fontScale="92500" lnSpcReduction="20000"/>
          </a:bodyPr>
          <a:lstStyle/>
          <a:p>
            <a:pPr marL="186262" indent="0" algn="ctr">
              <a:buNone/>
            </a:pPr>
            <a:r>
              <a:rPr lang="fr-FR" sz="2000" dirty="0">
                <a:solidFill>
                  <a:srgbClr val="002060"/>
                </a:solidFill>
              </a:rPr>
              <a:t>TEXTES RÉGLEMENTAIRES</a:t>
            </a:r>
          </a:p>
          <a:p>
            <a:pPr marL="186262" indent="0" algn="ctr">
              <a:buNone/>
            </a:pPr>
            <a:endParaRPr lang="fr-FR" dirty="0">
              <a:solidFill>
                <a:srgbClr val="002060"/>
              </a:solidFill>
            </a:endParaRPr>
          </a:p>
          <a:p>
            <a:pPr marL="186262" indent="0" algn="ctr">
              <a:buNone/>
            </a:pPr>
            <a:r>
              <a:rPr lang="fr-FR" dirty="0">
                <a:solidFill>
                  <a:srgbClr val="002060"/>
                </a:solidFill>
              </a:rPr>
              <a:t>Titulaires</a:t>
            </a:r>
          </a:p>
          <a:p>
            <a:pPr marL="186262" indent="0" algn="ctr">
              <a:buNone/>
            </a:pPr>
            <a:r>
              <a:rPr lang="fr-FR" dirty="0">
                <a:solidFill>
                  <a:srgbClr val="002060"/>
                </a:solidFill>
                <a:hlinkClick r:id="rId3"/>
              </a:rPr>
              <a:t>Décret n°91-1126 du 25 octobre 1991</a:t>
            </a:r>
            <a:r>
              <a:rPr lang="fr-FR" dirty="0">
                <a:solidFill>
                  <a:srgbClr val="002060"/>
                </a:solidFill>
              </a:rPr>
              <a:t> </a:t>
            </a:r>
            <a:br>
              <a:rPr lang="fr-FR" dirty="0">
                <a:solidFill>
                  <a:srgbClr val="002060"/>
                </a:solidFill>
              </a:rPr>
            </a:br>
            <a:endParaRPr lang="fr-FR" dirty="0">
              <a:solidFill>
                <a:srgbClr val="002060"/>
              </a:solidFill>
            </a:endParaRPr>
          </a:p>
          <a:p>
            <a:r>
              <a:rPr lang="fr-FR" dirty="0">
                <a:solidFill>
                  <a:srgbClr val="002060"/>
                </a:solidFill>
              </a:rPr>
              <a:t>Un service mixte scolaire et formation pour adulte possible..</a:t>
            </a:r>
          </a:p>
          <a:p>
            <a:pPr marL="186262" indent="0">
              <a:buNone/>
            </a:pPr>
            <a:endParaRPr lang="fr-FR" dirty="0">
              <a:solidFill>
                <a:srgbClr val="002060"/>
              </a:solidFill>
            </a:endParaRPr>
          </a:p>
          <a:p>
            <a:r>
              <a:rPr lang="fr-FR" dirty="0">
                <a:solidFill>
                  <a:srgbClr val="002060"/>
                </a:solidFill>
              </a:rPr>
              <a:t>Pas de pondération pour les BTS</a:t>
            </a:r>
            <a:br>
              <a:rPr lang="fr-FR" dirty="0">
                <a:solidFill>
                  <a:srgbClr val="002060"/>
                </a:solidFill>
              </a:rPr>
            </a:br>
            <a:r>
              <a:rPr lang="fr-FR" dirty="0">
                <a:solidFill>
                  <a:srgbClr val="002060"/>
                </a:solidFill>
              </a:rPr>
              <a:t>Un service annualisé sur les vacances scolaires.</a:t>
            </a:r>
          </a:p>
          <a:p>
            <a:endParaRPr lang="fr-FR" dirty="0">
              <a:solidFill>
                <a:srgbClr val="002060"/>
              </a:solidFill>
            </a:endParaRPr>
          </a:p>
          <a:p>
            <a:pPr marL="186262" indent="0">
              <a:buNone/>
              <a:tabLst>
                <a:tab pos="625475" algn="l"/>
              </a:tabLst>
            </a:pPr>
            <a:r>
              <a:rPr lang="fr-FR" dirty="0">
                <a:solidFill>
                  <a:srgbClr val="002060"/>
                </a:solidFill>
              </a:rPr>
              <a:t>	Pas </a:t>
            </a:r>
            <a:r>
              <a:rPr lang="fr-FR">
                <a:solidFill>
                  <a:srgbClr val="002060"/>
                </a:solidFill>
              </a:rPr>
              <a:t>de sur-rémunération </a:t>
            </a:r>
            <a:r>
              <a:rPr lang="fr-FR" dirty="0">
                <a:solidFill>
                  <a:srgbClr val="002060"/>
                </a:solidFill>
              </a:rPr>
              <a:t>en mixité des </a:t>
            </a:r>
          </a:p>
          <a:p>
            <a:pPr marL="186262" indent="0">
              <a:buNone/>
              <a:tabLst>
                <a:tab pos="625475" algn="l"/>
              </a:tabLst>
            </a:pPr>
            <a:r>
              <a:rPr lang="fr-FR" dirty="0">
                <a:solidFill>
                  <a:srgbClr val="002060"/>
                </a:solidFill>
              </a:rPr>
              <a:t>	</a:t>
            </a:r>
            <a:r>
              <a:rPr lang="fr-FR" dirty="0">
                <a:solidFill>
                  <a:srgbClr val="002060"/>
                </a:solidFill>
                <a:hlinkClick r:id="rId4"/>
              </a:rPr>
              <a:t>publics sauf HS au taux horaire variable</a:t>
            </a:r>
            <a:endParaRPr lang="fr-FR" dirty="0">
              <a:solidFill>
                <a:srgbClr val="002060"/>
              </a:solidFill>
            </a:endParaRPr>
          </a:p>
          <a:p>
            <a:pPr marL="186262" indent="0">
              <a:buNone/>
            </a:pPr>
            <a:r>
              <a:rPr lang="fr-FR" dirty="0">
                <a:solidFill>
                  <a:srgbClr val="002060"/>
                </a:solidFill>
              </a:rPr>
              <a:t>	</a:t>
            </a:r>
          </a:p>
          <a:p>
            <a:pPr marL="186262" indent="0" algn="ctr">
              <a:buNone/>
            </a:pPr>
            <a:r>
              <a:rPr lang="fr-FR" dirty="0">
                <a:solidFill>
                  <a:srgbClr val="002060"/>
                </a:solidFill>
              </a:rPr>
              <a:t>Contractuels</a:t>
            </a:r>
          </a:p>
          <a:p>
            <a:r>
              <a:rPr lang="fr-FR" dirty="0">
                <a:solidFill>
                  <a:srgbClr val="002060"/>
                </a:solidFill>
                <a:hlinkClick r:id="rId5"/>
              </a:rPr>
              <a:t>Décret n°93-412 du 19 mars 1993</a:t>
            </a:r>
            <a:endParaRPr lang="fr-FR" dirty="0">
              <a:solidFill>
                <a:srgbClr val="002060"/>
              </a:solidFill>
            </a:endParaRPr>
          </a:p>
          <a:p>
            <a:pPr marL="186262" indent="0">
              <a:buNone/>
            </a:pPr>
            <a:r>
              <a:rPr lang="fr-FR" dirty="0">
                <a:solidFill>
                  <a:srgbClr val="002060"/>
                </a:solidFill>
              </a:rPr>
              <a:t>       </a:t>
            </a:r>
          </a:p>
          <a:p>
            <a:pPr marL="186262" indent="0">
              <a:buNone/>
            </a:pPr>
            <a:r>
              <a:rPr lang="fr-FR" dirty="0">
                <a:solidFill>
                  <a:srgbClr val="002060"/>
                </a:solidFill>
              </a:rPr>
              <a:t>       Un service annuel de 810 heures</a:t>
            </a:r>
          </a:p>
          <a:p>
            <a:pPr marL="186262" indent="0">
              <a:buNone/>
            </a:pPr>
            <a:endParaRPr lang="fr-FR" dirty="0">
              <a:solidFill>
                <a:srgbClr val="002060"/>
              </a:solidFill>
            </a:endParaRPr>
          </a:p>
          <a:p>
            <a:endParaRPr lang="fr-FR" dirty="0">
              <a:solidFill>
                <a:srgbClr val="002060"/>
              </a:solidFill>
            </a:endParaRPr>
          </a:p>
          <a:p>
            <a:pPr marL="186262" indent="0">
              <a:buNone/>
            </a:pPr>
            <a:endParaRPr lang="fr-FR" dirty="0"/>
          </a:p>
        </p:txBody>
      </p:sp>
      <p:sp>
        <p:nvSpPr>
          <p:cNvPr id="20" name="ZoneTexte 19">
            <a:extLst>
              <a:ext uri="{FF2B5EF4-FFF2-40B4-BE49-F238E27FC236}">
                <a16:creationId xmlns:a16="http://schemas.microsoft.com/office/drawing/2014/main" id="{BD7D9CC3-9B0E-6F1C-88EE-BE14C8188CEE}"/>
              </a:ext>
            </a:extLst>
          </p:cNvPr>
          <p:cNvSpPr txBox="1"/>
          <p:nvPr/>
        </p:nvSpPr>
        <p:spPr>
          <a:xfrm>
            <a:off x="281971" y="1001349"/>
            <a:ext cx="11701084" cy="707886"/>
          </a:xfrm>
          <a:prstGeom prst="rect">
            <a:avLst/>
          </a:prstGeom>
          <a:noFill/>
        </p:spPr>
        <p:txBody>
          <a:bodyPr wrap="square">
            <a:spAutoFit/>
          </a:bodyPr>
          <a:lstStyle/>
          <a:p>
            <a:pPr algn="ctr"/>
            <a:r>
              <a:rPr lang="fr-FR" sz="2000" dirty="0">
                <a:solidFill>
                  <a:srgbClr val="002060"/>
                </a:solidFill>
              </a:rPr>
              <a:t>Loi du 5/09/2018 « Pour la liberté de choisir son avenir professionnel"</a:t>
            </a:r>
          </a:p>
          <a:p>
            <a:pPr algn="ctr"/>
            <a:r>
              <a:rPr lang="fr-FR" sz="2000" dirty="0">
                <a:solidFill>
                  <a:srgbClr val="002060"/>
                </a:solidFill>
              </a:rPr>
              <a:t>Réforme Blanquer Transformation de la Voie Professionnelle</a:t>
            </a:r>
          </a:p>
        </p:txBody>
      </p:sp>
      <p:pic>
        <p:nvPicPr>
          <p:cNvPr id="23" name="Image 22">
            <a:extLst>
              <a:ext uri="{FF2B5EF4-FFF2-40B4-BE49-F238E27FC236}">
                <a16:creationId xmlns:a16="http://schemas.microsoft.com/office/drawing/2014/main" id="{977F6ADF-AFB1-6A6D-B810-07293576F70A}"/>
              </a:ext>
            </a:extLst>
          </p:cNvPr>
          <p:cNvPicPr>
            <a:picLocks noChangeAspect="1"/>
          </p:cNvPicPr>
          <p:nvPr/>
        </p:nvPicPr>
        <p:blipFill>
          <a:blip r:embed="rId6"/>
          <a:stretch>
            <a:fillRect/>
          </a:stretch>
        </p:blipFill>
        <p:spPr>
          <a:xfrm>
            <a:off x="2960117" y="3582035"/>
            <a:ext cx="585267" cy="579170"/>
          </a:xfrm>
          <a:prstGeom prst="rect">
            <a:avLst/>
          </a:prstGeom>
        </p:spPr>
      </p:pic>
      <p:sp>
        <p:nvSpPr>
          <p:cNvPr id="25" name="ZoneTexte 24">
            <a:extLst>
              <a:ext uri="{FF2B5EF4-FFF2-40B4-BE49-F238E27FC236}">
                <a16:creationId xmlns:a16="http://schemas.microsoft.com/office/drawing/2014/main" id="{BD5B7973-DD08-852F-B6CD-BC896EBC432D}"/>
              </a:ext>
            </a:extLst>
          </p:cNvPr>
          <p:cNvSpPr txBox="1"/>
          <p:nvPr/>
        </p:nvSpPr>
        <p:spPr>
          <a:xfrm>
            <a:off x="105878" y="70584"/>
            <a:ext cx="12042266" cy="1046440"/>
          </a:xfrm>
          <a:prstGeom prst="rect">
            <a:avLst/>
          </a:prstGeom>
          <a:noFill/>
        </p:spPr>
        <p:txBody>
          <a:bodyPr wrap="square" rtlCol="0">
            <a:spAutoFit/>
          </a:bodyPr>
          <a:lstStyle/>
          <a:p>
            <a:pPr algn="ctr"/>
            <a:r>
              <a:rPr lang="fr-FR" sz="2400" b="0" i="0" dirty="0">
                <a:solidFill>
                  <a:srgbClr val="FF6600"/>
                </a:solidFill>
              </a:rPr>
              <a:t>Du Lycée Professionnel à l’annexe de France Travail</a:t>
            </a:r>
          </a:p>
          <a:p>
            <a:pPr algn="ctr"/>
            <a:r>
              <a:rPr lang="fr-FR" sz="2400" b="0" i="0" dirty="0">
                <a:solidFill>
                  <a:srgbClr val="FF6600"/>
                </a:solidFill>
              </a:rPr>
              <a:t> - rapide historique -</a:t>
            </a:r>
            <a:endParaRPr lang="fr-FR" sz="2400" dirty="0">
              <a:solidFill>
                <a:srgbClr val="FF6600"/>
              </a:solidFill>
            </a:endParaRPr>
          </a:p>
          <a:p>
            <a:endParaRPr lang="fr-FR" dirty="0"/>
          </a:p>
        </p:txBody>
      </p:sp>
    </p:spTree>
    <p:extLst>
      <p:ext uri="{BB962C8B-B14F-4D97-AF65-F5344CB8AC3E}">
        <p14:creationId xmlns:p14="http://schemas.microsoft.com/office/powerpoint/2010/main" val="417177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B12FFD-CC58-D496-B65B-A8EC2BEB56AA}"/>
              </a:ext>
            </a:extLst>
          </p:cNvPr>
          <p:cNvSpPr>
            <a:spLocks noGrp="1"/>
          </p:cNvSpPr>
          <p:nvPr>
            <p:ph type="ctrTitle"/>
          </p:nvPr>
        </p:nvSpPr>
        <p:spPr>
          <a:xfrm>
            <a:off x="148401" y="919213"/>
            <a:ext cx="12192000" cy="932286"/>
          </a:xfrm>
        </p:spPr>
        <p:txBody>
          <a:bodyPr>
            <a:normAutofit fontScale="90000"/>
          </a:bodyPr>
          <a:lstStyle/>
          <a:p>
            <a:br>
              <a:rPr lang="fr-FR" dirty="0">
                <a:solidFill>
                  <a:srgbClr val="002060"/>
                </a:solidFill>
              </a:rPr>
            </a:br>
            <a:endParaRPr lang="fr-FR" dirty="0">
              <a:solidFill>
                <a:srgbClr val="002060"/>
              </a:solidFill>
            </a:endParaRPr>
          </a:p>
        </p:txBody>
      </p:sp>
      <p:sp>
        <p:nvSpPr>
          <p:cNvPr id="3" name="Sous-titre 2">
            <a:extLst>
              <a:ext uri="{FF2B5EF4-FFF2-40B4-BE49-F238E27FC236}">
                <a16:creationId xmlns:a16="http://schemas.microsoft.com/office/drawing/2014/main" id="{AADA3A2B-04EA-A2FF-9544-D6DBB10FFA27}"/>
              </a:ext>
            </a:extLst>
          </p:cNvPr>
          <p:cNvSpPr>
            <a:spLocks noGrp="1"/>
          </p:cNvSpPr>
          <p:nvPr>
            <p:ph type="subTitle" idx="1"/>
          </p:nvPr>
        </p:nvSpPr>
        <p:spPr>
          <a:xfrm>
            <a:off x="83420" y="1156836"/>
            <a:ext cx="12108580" cy="5850355"/>
          </a:xfrm>
        </p:spPr>
        <p:txBody>
          <a:bodyPr>
            <a:normAutofit/>
          </a:bodyPr>
          <a:lstStyle/>
          <a:p>
            <a:endParaRPr lang="fr-FR" sz="2800" b="0" i="0" dirty="0">
              <a:solidFill>
                <a:srgbClr val="002060"/>
              </a:solidFill>
              <a:effectLst/>
              <a:latin typeface="Arial" panose="020B0604020202020204" pitchFamily="34" charset="0"/>
              <a:cs typeface="Arial" panose="020B0604020202020204" pitchFamily="34" charset="0"/>
            </a:endParaRPr>
          </a:p>
          <a:p>
            <a:r>
              <a:rPr lang="fr-FR" sz="2800" dirty="0">
                <a:solidFill>
                  <a:srgbClr val="002060"/>
                </a:solidFill>
                <a:latin typeface="Arial" panose="020B0604020202020204" pitchFamily="34" charset="0"/>
                <a:cs typeface="Arial" panose="020B0604020202020204" pitchFamily="34" charset="0"/>
              </a:rPr>
              <a:t>Carole Grandjean nommée le 04/07/2022</a:t>
            </a:r>
          </a:p>
          <a:p>
            <a:br>
              <a:rPr lang="fr-FR" sz="2800" dirty="0">
                <a:solidFill>
                  <a:srgbClr val="002060"/>
                </a:solidFill>
                <a:latin typeface="Arial" panose="020B0604020202020204" pitchFamily="34" charset="0"/>
                <a:cs typeface="Arial" panose="020B0604020202020204" pitchFamily="34" charset="0"/>
              </a:rPr>
            </a:br>
            <a:r>
              <a:rPr lang="fr-FR" sz="2800" b="0" i="0" dirty="0">
                <a:solidFill>
                  <a:srgbClr val="002060"/>
                </a:solidFill>
                <a:effectLst/>
                <a:latin typeface="Arial" panose="020B0604020202020204" pitchFamily="34" charset="0"/>
                <a:cs typeface="Arial" panose="020B0604020202020204" pitchFamily="34" charset="0"/>
              </a:rPr>
              <a:t>Ministre déléguée chargée de l'Enseignement et de la Formation professionnels</a:t>
            </a:r>
          </a:p>
          <a:p>
            <a:r>
              <a:rPr lang="fr-FR" sz="2800" b="0" i="0" dirty="0">
                <a:solidFill>
                  <a:srgbClr val="002060"/>
                </a:solidFill>
                <a:effectLst/>
                <a:latin typeface="Arial" panose="020B0604020202020204" pitchFamily="34" charset="0"/>
                <a:cs typeface="Arial" panose="020B0604020202020204" pitchFamily="34" charset="0"/>
              </a:rPr>
              <a:t>auprès du </a:t>
            </a:r>
            <a:r>
              <a:rPr lang="fr-FR" sz="2800" b="1" i="0" dirty="0">
                <a:solidFill>
                  <a:srgbClr val="002060"/>
                </a:solidFill>
                <a:effectLst/>
                <a:latin typeface="Arial" panose="020B0604020202020204" pitchFamily="34" charset="0"/>
                <a:cs typeface="Arial" panose="020B0604020202020204" pitchFamily="34" charset="0"/>
              </a:rPr>
              <a:t>ministre du Travail, du Plein emploi et de l'Insertion</a:t>
            </a:r>
            <a:r>
              <a:rPr lang="fr-FR" sz="2800" b="0" i="0" dirty="0">
                <a:solidFill>
                  <a:srgbClr val="002060"/>
                </a:solidFill>
                <a:effectLst/>
                <a:latin typeface="Arial" panose="020B0604020202020204" pitchFamily="34" charset="0"/>
                <a:cs typeface="Arial" panose="020B0604020202020204" pitchFamily="34" charset="0"/>
              </a:rPr>
              <a:t> et du </a:t>
            </a:r>
            <a:r>
              <a:rPr lang="fr-FR" sz="2800" b="1" i="0" dirty="0">
                <a:solidFill>
                  <a:srgbClr val="002060"/>
                </a:solidFill>
                <a:effectLst/>
                <a:latin typeface="Arial" panose="020B0604020202020204" pitchFamily="34" charset="0"/>
                <a:cs typeface="Arial" panose="020B0604020202020204" pitchFamily="34" charset="0"/>
              </a:rPr>
              <a:t>ministre de l'Éducation nationale </a:t>
            </a:r>
            <a:r>
              <a:rPr lang="fr-FR" sz="2800" b="0" i="0" dirty="0">
                <a:solidFill>
                  <a:srgbClr val="002060"/>
                </a:solidFill>
                <a:effectLst/>
                <a:latin typeface="Arial" panose="020B0604020202020204" pitchFamily="34" charset="0"/>
                <a:cs typeface="Arial" panose="020B0604020202020204" pitchFamily="34" charset="0"/>
              </a:rPr>
              <a:t>et de la Jeunesse, chargée de l'Enseignement et de la Formation professionnels.</a:t>
            </a:r>
          </a:p>
          <a:p>
            <a:endParaRPr lang="fr-FR" sz="2800" dirty="0">
              <a:solidFill>
                <a:srgbClr val="002060"/>
              </a:solidFill>
              <a:latin typeface="Arial" panose="020B0604020202020204" pitchFamily="34" charset="0"/>
              <a:cs typeface="Arial" panose="020B0604020202020204" pitchFamily="34" charset="0"/>
            </a:endParaRPr>
          </a:p>
          <a:p>
            <a:r>
              <a:rPr lang="fr-FR" sz="2800" dirty="0">
                <a:solidFill>
                  <a:srgbClr val="FF6600"/>
                </a:solidFill>
              </a:rPr>
              <a:t>Cette fonction n’existe plus dans le nouveau gouvernement </a:t>
            </a:r>
          </a:p>
          <a:p>
            <a:r>
              <a:rPr lang="fr-FR" sz="2800" dirty="0">
                <a:solidFill>
                  <a:srgbClr val="FF6600"/>
                </a:solidFill>
              </a:rPr>
              <a:t>de Gabriel Attal mais l’esprit demeure…..</a:t>
            </a:r>
          </a:p>
          <a:p>
            <a:endParaRPr lang="fr-FR" dirty="0"/>
          </a:p>
        </p:txBody>
      </p:sp>
      <p:pic>
        <p:nvPicPr>
          <p:cNvPr id="4" name="Google Shape;62;p14">
            <a:extLst>
              <a:ext uri="{FF2B5EF4-FFF2-40B4-BE49-F238E27FC236}">
                <a16:creationId xmlns:a16="http://schemas.microsoft.com/office/drawing/2014/main" id="{5B1872F3-3E59-2C26-0346-A66BA0095D41}"/>
              </a:ext>
            </a:extLst>
          </p:cNvPr>
          <p:cNvPicPr preferRelativeResize="0"/>
          <p:nvPr/>
        </p:nvPicPr>
        <p:blipFill>
          <a:blip r:embed="rId2">
            <a:alphaModFix/>
          </a:blip>
          <a:stretch>
            <a:fillRect/>
          </a:stretch>
        </p:blipFill>
        <p:spPr>
          <a:xfrm>
            <a:off x="148401" y="0"/>
            <a:ext cx="1896301" cy="879400"/>
          </a:xfrm>
          <a:prstGeom prst="rect">
            <a:avLst/>
          </a:prstGeom>
          <a:noFill/>
          <a:ln>
            <a:noFill/>
          </a:ln>
        </p:spPr>
      </p:pic>
      <p:sp>
        <p:nvSpPr>
          <p:cNvPr id="8" name="ZoneTexte 7">
            <a:extLst>
              <a:ext uri="{FF2B5EF4-FFF2-40B4-BE49-F238E27FC236}">
                <a16:creationId xmlns:a16="http://schemas.microsoft.com/office/drawing/2014/main" id="{D8160223-A001-F4E4-B00F-4D97FA3E5B89}"/>
              </a:ext>
            </a:extLst>
          </p:cNvPr>
          <p:cNvSpPr txBox="1"/>
          <p:nvPr/>
        </p:nvSpPr>
        <p:spPr>
          <a:xfrm>
            <a:off x="105878" y="70584"/>
            <a:ext cx="12042266" cy="1046440"/>
          </a:xfrm>
          <a:prstGeom prst="rect">
            <a:avLst/>
          </a:prstGeom>
          <a:noFill/>
        </p:spPr>
        <p:txBody>
          <a:bodyPr wrap="square" rtlCol="0">
            <a:spAutoFit/>
          </a:bodyPr>
          <a:lstStyle/>
          <a:p>
            <a:pPr algn="ctr"/>
            <a:r>
              <a:rPr lang="fr-FR" sz="2400" b="0" i="0" dirty="0">
                <a:solidFill>
                  <a:srgbClr val="FF6600"/>
                </a:solidFill>
              </a:rPr>
              <a:t>Du Lycée Professionnel à l’annexe de France Travail</a:t>
            </a:r>
          </a:p>
          <a:p>
            <a:pPr algn="ctr"/>
            <a:r>
              <a:rPr lang="fr-FR" sz="2400" b="0" i="0" dirty="0">
                <a:solidFill>
                  <a:srgbClr val="FF6600"/>
                </a:solidFill>
              </a:rPr>
              <a:t> - rapide historique -</a:t>
            </a:r>
            <a:endParaRPr lang="fr-FR" sz="2400" dirty="0">
              <a:solidFill>
                <a:srgbClr val="FF6600"/>
              </a:solidFill>
            </a:endParaRPr>
          </a:p>
          <a:p>
            <a:endParaRPr lang="fr-FR" dirty="0"/>
          </a:p>
        </p:txBody>
      </p:sp>
    </p:spTree>
    <p:extLst>
      <p:ext uri="{BB962C8B-B14F-4D97-AF65-F5344CB8AC3E}">
        <p14:creationId xmlns:p14="http://schemas.microsoft.com/office/powerpoint/2010/main" val="327017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3;p17">
            <a:extLst>
              <a:ext uri="{FF2B5EF4-FFF2-40B4-BE49-F238E27FC236}">
                <a16:creationId xmlns:a16="http://schemas.microsoft.com/office/drawing/2014/main" id="{46932229-8BB2-9961-0029-F7F4F84B5EE9}"/>
              </a:ext>
            </a:extLst>
          </p:cNvPr>
          <p:cNvSpPr/>
          <p:nvPr/>
        </p:nvSpPr>
        <p:spPr>
          <a:xfrm>
            <a:off x="1096550" y="1992623"/>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FORMATION PROFESSIONNELLE</a:t>
            </a:r>
            <a:endParaRPr sz="1867" dirty="0">
              <a:ln w="0"/>
              <a:solidFill>
                <a:srgbClr val="002060"/>
              </a:solidFill>
              <a:effectLst>
                <a:outerShdw blurRad="38100" dist="25400" dir="5400000" algn="ctr" rotWithShape="0">
                  <a:srgbClr val="6E747A">
                    <a:alpha val="43000"/>
                  </a:srgbClr>
                </a:outerShdw>
              </a:effectLst>
            </a:endParaRPr>
          </a:p>
        </p:txBody>
      </p:sp>
      <p:pic>
        <p:nvPicPr>
          <p:cNvPr id="31" name="Google Shape;62;p14">
            <a:extLst>
              <a:ext uri="{FF2B5EF4-FFF2-40B4-BE49-F238E27FC236}">
                <a16:creationId xmlns:a16="http://schemas.microsoft.com/office/drawing/2014/main" id="{B0E18245-076F-8D78-709F-25B7726A6796}"/>
              </a:ext>
            </a:extLst>
          </p:cNvPr>
          <p:cNvPicPr preferRelativeResize="0"/>
          <p:nvPr/>
        </p:nvPicPr>
        <p:blipFill>
          <a:blip r:embed="rId2">
            <a:alphaModFix/>
          </a:blip>
          <a:stretch>
            <a:fillRect/>
          </a:stretch>
        </p:blipFill>
        <p:spPr>
          <a:xfrm>
            <a:off x="148401" y="0"/>
            <a:ext cx="1896301" cy="879400"/>
          </a:xfrm>
          <a:prstGeom prst="rect">
            <a:avLst/>
          </a:prstGeom>
          <a:noFill/>
          <a:ln>
            <a:noFill/>
          </a:ln>
        </p:spPr>
      </p:pic>
      <p:sp>
        <p:nvSpPr>
          <p:cNvPr id="32" name="Google Shape;83;p17">
            <a:extLst>
              <a:ext uri="{FF2B5EF4-FFF2-40B4-BE49-F238E27FC236}">
                <a16:creationId xmlns:a16="http://schemas.microsoft.com/office/drawing/2014/main" id="{1D5A7852-4ABC-86FC-789A-3C7B50CE2660}"/>
              </a:ext>
            </a:extLst>
          </p:cNvPr>
          <p:cNvSpPr/>
          <p:nvPr/>
        </p:nvSpPr>
        <p:spPr>
          <a:xfrm>
            <a:off x="1096550" y="4460259"/>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MIXITÉ DES PUBLICS</a:t>
            </a:r>
            <a:endParaRPr sz="1867" dirty="0">
              <a:ln w="0"/>
              <a:solidFill>
                <a:srgbClr val="002060"/>
              </a:solidFill>
              <a:effectLst>
                <a:outerShdw blurRad="38100" dist="25400" dir="5400000" algn="ctr" rotWithShape="0">
                  <a:srgbClr val="6E747A">
                    <a:alpha val="43000"/>
                  </a:srgbClr>
                </a:outerShdw>
              </a:effectLst>
            </a:endParaRPr>
          </a:p>
        </p:txBody>
      </p:sp>
      <p:sp>
        <p:nvSpPr>
          <p:cNvPr id="2" name="Titre 1">
            <a:extLst>
              <a:ext uri="{FF2B5EF4-FFF2-40B4-BE49-F238E27FC236}">
                <a16:creationId xmlns:a16="http://schemas.microsoft.com/office/drawing/2014/main" id="{B732B9F7-EE01-C46D-58BC-1F3BFBEA50AD}"/>
              </a:ext>
            </a:extLst>
          </p:cNvPr>
          <p:cNvSpPr>
            <a:spLocks noGrp="1"/>
          </p:cNvSpPr>
          <p:nvPr>
            <p:ph type="title"/>
          </p:nvPr>
        </p:nvSpPr>
        <p:spPr>
          <a:xfrm>
            <a:off x="452113" y="1136541"/>
            <a:ext cx="11360800" cy="763600"/>
          </a:xfrm>
        </p:spPr>
        <p:txBody>
          <a:bodyPr>
            <a:normAutofit/>
          </a:bodyPr>
          <a:lstStyle/>
          <a:p>
            <a:pPr algn="ctr"/>
            <a:r>
              <a:rPr lang="fr-FR" sz="2400" dirty="0">
                <a:solidFill>
                  <a:srgbClr val="002060"/>
                </a:solidFill>
              </a:rPr>
              <a:t>Réforme des Lycées Pros 01/09/2023</a:t>
            </a:r>
          </a:p>
        </p:txBody>
      </p:sp>
      <p:pic>
        <p:nvPicPr>
          <p:cNvPr id="8" name="Image 7">
            <a:extLst>
              <a:ext uri="{FF2B5EF4-FFF2-40B4-BE49-F238E27FC236}">
                <a16:creationId xmlns:a16="http://schemas.microsoft.com/office/drawing/2014/main" id="{B7F4B3F7-A001-9475-62A2-6AB91FAD084C}"/>
              </a:ext>
            </a:extLst>
          </p:cNvPr>
          <p:cNvPicPr>
            <a:picLocks noChangeAspect="1"/>
          </p:cNvPicPr>
          <p:nvPr/>
        </p:nvPicPr>
        <p:blipFill>
          <a:blip r:embed="rId3"/>
          <a:stretch>
            <a:fillRect/>
          </a:stretch>
        </p:blipFill>
        <p:spPr>
          <a:xfrm>
            <a:off x="2960117" y="3603179"/>
            <a:ext cx="585267" cy="579170"/>
          </a:xfrm>
          <a:prstGeom prst="rect">
            <a:avLst/>
          </a:prstGeom>
        </p:spPr>
      </p:pic>
      <p:sp>
        <p:nvSpPr>
          <p:cNvPr id="10" name="Google Shape;83;p17">
            <a:extLst>
              <a:ext uri="{FF2B5EF4-FFF2-40B4-BE49-F238E27FC236}">
                <a16:creationId xmlns:a16="http://schemas.microsoft.com/office/drawing/2014/main" id="{7DB78650-3C7B-80A5-02CD-3F2D31292935}"/>
              </a:ext>
            </a:extLst>
          </p:cNvPr>
          <p:cNvSpPr/>
          <p:nvPr/>
        </p:nvSpPr>
        <p:spPr>
          <a:xfrm>
            <a:off x="7083221" y="1992623"/>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ANNEXE</a:t>
            </a:r>
          </a:p>
          <a:p>
            <a:pPr algn="ctr"/>
            <a:r>
              <a:rPr lang="fr" sz="1867" dirty="0">
                <a:ln w="0"/>
                <a:solidFill>
                  <a:srgbClr val="002060"/>
                </a:solidFill>
                <a:effectLst>
                  <a:outerShdw blurRad="38100" dist="25400" dir="5400000" algn="ctr" rotWithShape="0">
                    <a:srgbClr val="6E747A">
                      <a:alpha val="43000"/>
                    </a:srgbClr>
                  </a:outerShdw>
                </a:effectLst>
              </a:rPr>
              <a:t>F</a:t>
            </a:r>
            <a:r>
              <a:rPr lang="fr-FR" sz="1867" dirty="0">
                <a:ln w="0"/>
                <a:solidFill>
                  <a:srgbClr val="002060"/>
                </a:solidFill>
                <a:effectLst>
                  <a:outerShdw blurRad="38100" dist="25400" dir="5400000" algn="ctr" rotWithShape="0">
                    <a:srgbClr val="6E747A">
                      <a:alpha val="43000"/>
                    </a:srgbClr>
                  </a:outerShdw>
                </a:effectLst>
              </a:rPr>
              <a:t>RANCE</a:t>
            </a:r>
            <a:r>
              <a:rPr lang="fr" sz="1867" dirty="0">
                <a:ln w="0"/>
                <a:solidFill>
                  <a:srgbClr val="002060"/>
                </a:solidFill>
                <a:effectLst>
                  <a:outerShdw blurRad="38100" dist="25400" dir="5400000" algn="ctr" rotWithShape="0">
                    <a:srgbClr val="6E747A">
                      <a:alpha val="43000"/>
                    </a:srgbClr>
                  </a:outerShdw>
                </a:effectLst>
              </a:rPr>
              <a:t> TRAVAIL</a:t>
            </a:r>
          </a:p>
        </p:txBody>
      </p:sp>
      <p:sp>
        <p:nvSpPr>
          <p:cNvPr id="12" name="Google Shape;83;p17">
            <a:extLst>
              <a:ext uri="{FF2B5EF4-FFF2-40B4-BE49-F238E27FC236}">
                <a16:creationId xmlns:a16="http://schemas.microsoft.com/office/drawing/2014/main" id="{59CD1E21-7D8B-CD93-9199-B17C2A13D005}"/>
              </a:ext>
            </a:extLst>
          </p:cNvPr>
          <p:cNvSpPr/>
          <p:nvPr/>
        </p:nvSpPr>
        <p:spPr>
          <a:xfrm>
            <a:off x="7083221" y="4531706"/>
            <a:ext cx="4312400" cy="1261200"/>
          </a:xfrm>
          <a:prstGeom prst="rect">
            <a:avLst/>
          </a:prstGeom>
          <a:ln>
            <a:solidFill>
              <a:srgbClr val="FF66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algn="ctr"/>
            <a:r>
              <a:rPr lang="fr" sz="1867" dirty="0">
                <a:ln w="0"/>
                <a:solidFill>
                  <a:srgbClr val="002060"/>
                </a:solidFill>
                <a:effectLst>
                  <a:outerShdw blurRad="38100" dist="25400" dir="5400000" algn="ctr" rotWithShape="0">
                    <a:srgbClr val="6E747A">
                      <a:alpha val="43000"/>
                    </a:srgbClr>
                  </a:outerShdw>
                </a:effectLst>
              </a:rPr>
              <a:t>DÉVELOPPEMENT BAC + 1</a:t>
            </a:r>
          </a:p>
        </p:txBody>
      </p:sp>
      <p:pic>
        <p:nvPicPr>
          <p:cNvPr id="13" name="Image 12">
            <a:extLst>
              <a:ext uri="{FF2B5EF4-FFF2-40B4-BE49-F238E27FC236}">
                <a16:creationId xmlns:a16="http://schemas.microsoft.com/office/drawing/2014/main" id="{9DE25C33-86F9-3CB4-21A6-A9A5C0622A2B}"/>
              </a:ext>
            </a:extLst>
          </p:cNvPr>
          <p:cNvPicPr>
            <a:picLocks noChangeAspect="1"/>
          </p:cNvPicPr>
          <p:nvPr/>
        </p:nvPicPr>
        <p:blipFill>
          <a:blip r:embed="rId3"/>
          <a:stretch>
            <a:fillRect/>
          </a:stretch>
        </p:blipFill>
        <p:spPr>
          <a:xfrm>
            <a:off x="9103586" y="3714283"/>
            <a:ext cx="585267" cy="579170"/>
          </a:xfrm>
          <a:prstGeom prst="rect">
            <a:avLst/>
          </a:prstGeom>
        </p:spPr>
      </p:pic>
      <p:sp>
        <p:nvSpPr>
          <p:cNvPr id="14" name="ZoneTexte 13">
            <a:extLst>
              <a:ext uri="{FF2B5EF4-FFF2-40B4-BE49-F238E27FC236}">
                <a16:creationId xmlns:a16="http://schemas.microsoft.com/office/drawing/2014/main" id="{22C521F6-99CA-1FDF-742C-41FEE9A6C6F6}"/>
              </a:ext>
            </a:extLst>
          </p:cNvPr>
          <p:cNvSpPr txBox="1"/>
          <p:nvPr/>
        </p:nvSpPr>
        <p:spPr>
          <a:xfrm>
            <a:off x="105878" y="70584"/>
            <a:ext cx="12042266" cy="1046440"/>
          </a:xfrm>
          <a:prstGeom prst="rect">
            <a:avLst/>
          </a:prstGeom>
          <a:noFill/>
        </p:spPr>
        <p:txBody>
          <a:bodyPr wrap="square" rtlCol="0">
            <a:spAutoFit/>
          </a:bodyPr>
          <a:lstStyle/>
          <a:p>
            <a:pPr algn="ctr"/>
            <a:r>
              <a:rPr lang="fr-FR" sz="2400" b="0" i="0" dirty="0">
                <a:solidFill>
                  <a:srgbClr val="FF6600"/>
                </a:solidFill>
              </a:rPr>
              <a:t>Du Lycée Professionnel à l’annexe de France Travail</a:t>
            </a:r>
          </a:p>
          <a:p>
            <a:pPr algn="ctr"/>
            <a:r>
              <a:rPr lang="fr-FR" sz="2400" b="0" i="0" dirty="0">
                <a:solidFill>
                  <a:srgbClr val="FF6600"/>
                </a:solidFill>
              </a:rPr>
              <a:t> - rapide historique -</a:t>
            </a:r>
            <a:endParaRPr lang="fr-FR" sz="2400" dirty="0">
              <a:solidFill>
                <a:srgbClr val="FF6600"/>
              </a:solidFill>
            </a:endParaRPr>
          </a:p>
          <a:p>
            <a:endParaRPr lang="fr-FR" dirty="0"/>
          </a:p>
        </p:txBody>
      </p:sp>
      <p:sp>
        <p:nvSpPr>
          <p:cNvPr id="15" name="Signe Plus 14">
            <a:extLst>
              <a:ext uri="{FF2B5EF4-FFF2-40B4-BE49-F238E27FC236}">
                <a16:creationId xmlns:a16="http://schemas.microsoft.com/office/drawing/2014/main" id="{DD9C3D52-C618-E763-5966-BA366FE86E90}"/>
              </a:ext>
            </a:extLst>
          </p:cNvPr>
          <p:cNvSpPr/>
          <p:nvPr/>
        </p:nvSpPr>
        <p:spPr>
          <a:xfrm>
            <a:off x="5280079" y="2873423"/>
            <a:ext cx="1704868" cy="1681720"/>
          </a:xfrm>
          <a:prstGeom prst="mathPlus">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Tree>
    <p:extLst>
      <p:ext uri="{BB962C8B-B14F-4D97-AF65-F5344CB8AC3E}">
        <p14:creationId xmlns:p14="http://schemas.microsoft.com/office/powerpoint/2010/main" val="44037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Google Shape;62;p14">
            <a:extLst>
              <a:ext uri="{FF2B5EF4-FFF2-40B4-BE49-F238E27FC236}">
                <a16:creationId xmlns:a16="http://schemas.microsoft.com/office/drawing/2014/main" id="{5869BCA0-92E8-18DB-BFDC-6D819B3A33DD}"/>
              </a:ext>
            </a:extLst>
          </p:cNvPr>
          <p:cNvPicPr preferRelativeResize="0"/>
          <p:nvPr/>
        </p:nvPicPr>
        <p:blipFill>
          <a:blip r:embed="rId3">
            <a:alphaModFix/>
          </a:blip>
          <a:stretch>
            <a:fillRect/>
          </a:stretch>
        </p:blipFill>
        <p:spPr>
          <a:xfrm>
            <a:off x="148401" y="0"/>
            <a:ext cx="1896301" cy="879400"/>
          </a:xfrm>
          <a:prstGeom prst="rect">
            <a:avLst/>
          </a:prstGeom>
          <a:noFill/>
          <a:ln>
            <a:noFill/>
          </a:ln>
        </p:spPr>
      </p:pic>
      <p:sp>
        <p:nvSpPr>
          <p:cNvPr id="6" name="ZoneTexte 5">
            <a:extLst>
              <a:ext uri="{FF2B5EF4-FFF2-40B4-BE49-F238E27FC236}">
                <a16:creationId xmlns:a16="http://schemas.microsoft.com/office/drawing/2014/main" id="{1919275B-D227-F8F4-D3CD-F948D6B282B7}"/>
              </a:ext>
            </a:extLst>
          </p:cNvPr>
          <p:cNvSpPr txBox="1"/>
          <p:nvPr/>
        </p:nvSpPr>
        <p:spPr>
          <a:xfrm>
            <a:off x="124143" y="125128"/>
            <a:ext cx="12042266" cy="461665"/>
          </a:xfrm>
          <a:prstGeom prst="rect">
            <a:avLst/>
          </a:prstGeom>
          <a:noFill/>
        </p:spPr>
        <p:txBody>
          <a:bodyPr wrap="square" rtlCol="0">
            <a:spAutoFit/>
          </a:bodyPr>
          <a:lstStyle/>
          <a:p>
            <a:pPr algn="ctr"/>
            <a:r>
              <a:rPr lang="fr-FR" sz="2400" dirty="0">
                <a:solidFill>
                  <a:srgbClr val="FF6600"/>
                </a:solidFill>
              </a:rPr>
              <a:t>Les mesures à la rentrée 2023</a:t>
            </a:r>
          </a:p>
        </p:txBody>
      </p:sp>
      <p:graphicFrame>
        <p:nvGraphicFramePr>
          <p:cNvPr id="5" name="Diagramme 4">
            <a:extLst>
              <a:ext uri="{FF2B5EF4-FFF2-40B4-BE49-F238E27FC236}">
                <a16:creationId xmlns:a16="http://schemas.microsoft.com/office/drawing/2014/main" id="{F2F0C1B9-4997-BD39-F652-791CD37A377D}"/>
              </a:ext>
            </a:extLst>
          </p:cNvPr>
          <p:cNvGraphicFramePr/>
          <p:nvPr>
            <p:extLst>
              <p:ext uri="{D42A27DB-BD31-4B8C-83A1-F6EECF244321}">
                <p14:modId xmlns:p14="http://schemas.microsoft.com/office/powerpoint/2010/main" val="1109038062"/>
              </p:ext>
            </p:extLst>
          </p:nvPr>
        </p:nvGraphicFramePr>
        <p:xfrm>
          <a:off x="385946" y="879400"/>
          <a:ext cx="11493133" cy="6013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539606"/>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0.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5.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6.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7.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8.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9.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0.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5.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6.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7.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8.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9.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0.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5.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6.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7.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8.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9.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0.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9.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12497</TotalTime>
  <Words>3981</Words>
  <Application>Microsoft Office PowerPoint</Application>
  <PresentationFormat>Grand écran</PresentationFormat>
  <Paragraphs>705</Paragraphs>
  <Slides>48</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Ag Book Stencil</vt:lpstr>
      <vt:lpstr>Arial</vt:lpstr>
      <vt:lpstr>Calibri</vt:lpstr>
      <vt:lpstr>Marianne</vt:lpstr>
      <vt:lpstr>robotoslab</vt:lpstr>
      <vt:lpstr>Times New Roman</vt:lpstr>
      <vt:lpstr>Wingdings</vt:lpstr>
      <vt:lpstr>Simple Light</vt:lpstr>
      <vt:lpstr>  </vt:lpstr>
      <vt:lpstr>LA RÉFORME DES LYCÉES PROFESSIONNELS </vt:lpstr>
      <vt:lpstr>LE SNALC DIT NON !</vt:lpstr>
      <vt:lpstr>ORDRE DU JOUR</vt:lpstr>
      <vt:lpstr>Présentation PowerPoint</vt:lpstr>
      <vt:lpstr>Présentation PowerPoint</vt:lpstr>
      <vt:lpstr> </vt:lpstr>
      <vt:lpstr>Réforme des Lycées Pros 01/09/2023</vt:lpstr>
      <vt:lpstr>Présentation PowerPoint</vt:lpstr>
      <vt:lpstr>Mesure 01 : Allocation des PFMP </vt:lpstr>
      <vt:lpstr> </vt:lpstr>
      <vt:lpstr>Présentation PowerPoint</vt:lpstr>
      <vt:lpstr>Présentation PowerPoint</vt:lpstr>
      <vt:lpstr>Mesure 05  2 dispositifs anti-décrochage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Valerie Lejeune</dc:creator>
  <cp:lastModifiedBy>Valerie Lejeune</cp:lastModifiedBy>
  <cp:revision>9</cp:revision>
  <dcterms:modified xsi:type="dcterms:W3CDTF">2024-01-19T15:32:49Z</dcterms:modified>
</cp:coreProperties>
</file>